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 id="2147483656" r:id="rId3"/>
    <p:sldMasterId id="2147483690" r:id="rId4"/>
    <p:sldMasterId id="2147483704" r:id="rId5"/>
    <p:sldMasterId id="2147483716" r:id="rId6"/>
  </p:sldMasterIdLst>
  <p:notesMasterIdLst>
    <p:notesMasterId r:id="rId71"/>
  </p:notesMasterIdLst>
  <p:sldIdLst>
    <p:sldId id="258" r:id="rId7"/>
    <p:sldId id="265" r:id="rId8"/>
    <p:sldId id="268" r:id="rId9"/>
    <p:sldId id="269" r:id="rId10"/>
    <p:sldId id="285" r:id="rId11"/>
    <p:sldId id="290" r:id="rId12"/>
    <p:sldId id="286" r:id="rId13"/>
    <p:sldId id="291" r:id="rId14"/>
    <p:sldId id="292" r:id="rId15"/>
    <p:sldId id="293" r:id="rId16"/>
    <p:sldId id="297" r:id="rId17"/>
    <p:sldId id="302" r:id="rId18"/>
    <p:sldId id="303" r:id="rId19"/>
    <p:sldId id="304" r:id="rId20"/>
    <p:sldId id="306" r:id="rId21"/>
    <p:sldId id="350" r:id="rId22"/>
    <p:sldId id="351" r:id="rId23"/>
    <p:sldId id="352" r:id="rId24"/>
    <p:sldId id="353" r:id="rId25"/>
    <p:sldId id="270" r:id="rId26"/>
    <p:sldId id="267" r:id="rId27"/>
    <p:sldId id="275" r:id="rId28"/>
    <p:sldId id="276" r:id="rId29"/>
    <p:sldId id="263" r:id="rId30"/>
    <p:sldId id="264" r:id="rId31"/>
    <p:sldId id="271" r:id="rId32"/>
    <p:sldId id="272" r:id="rId33"/>
    <p:sldId id="273" r:id="rId34"/>
    <p:sldId id="279" r:id="rId35"/>
    <p:sldId id="312" r:id="rId36"/>
    <p:sldId id="336" r:id="rId37"/>
    <p:sldId id="337" r:id="rId38"/>
    <p:sldId id="338" r:id="rId39"/>
    <p:sldId id="340" r:id="rId40"/>
    <p:sldId id="345" r:id="rId41"/>
    <p:sldId id="346" r:id="rId42"/>
    <p:sldId id="347" r:id="rId43"/>
    <p:sldId id="348" r:id="rId44"/>
    <p:sldId id="349" r:id="rId45"/>
    <p:sldId id="313" r:id="rId46"/>
    <p:sldId id="314" r:id="rId47"/>
    <p:sldId id="359" r:id="rId48"/>
    <p:sldId id="316" r:id="rId49"/>
    <p:sldId id="315" r:id="rId50"/>
    <p:sldId id="317" r:id="rId51"/>
    <p:sldId id="318" r:id="rId52"/>
    <p:sldId id="319" r:id="rId53"/>
    <p:sldId id="360" r:id="rId54"/>
    <p:sldId id="320" r:id="rId55"/>
    <p:sldId id="321" r:id="rId56"/>
    <p:sldId id="322" r:id="rId57"/>
    <p:sldId id="332" r:id="rId58"/>
    <p:sldId id="323" r:id="rId59"/>
    <p:sldId id="324" r:id="rId60"/>
    <p:sldId id="325" r:id="rId61"/>
    <p:sldId id="326" r:id="rId62"/>
    <p:sldId id="357" r:id="rId63"/>
    <p:sldId id="356" r:id="rId64"/>
    <p:sldId id="358" r:id="rId65"/>
    <p:sldId id="327" r:id="rId66"/>
    <p:sldId id="328" r:id="rId67"/>
    <p:sldId id="329" r:id="rId68"/>
    <p:sldId id="330" r:id="rId69"/>
    <p:sldId id="331" r:id="rId7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506" y="-15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8A15A1B-05C3-4462-9E64-741A4650E8EB}" type="slidenum">
              <a:rPr lang="en-US" altLang="en-US"/>
              <a:pPr/>
              <a:t>‹#›</a:t>
            </a:fld>
            <a:endParaRPr lang="en-US" altLang="en-US"/>
          </a:p>
        </p:txBody>
      </p:sp>
    </p:spTree>
    <p:extLst>
      <p:ext uri="{BB962C8B-B14F-4D97-AF65-F5344CB8AC3E}">
        <p14:creationId xmlns:p14="http://schemas.microsoft.com/office/powerpoint/2010/main" val="370766006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DFD8D3-CFE8-4552-B255-26086084F864}" type="slidenum">
              <a:rPr lang="en-US" altLang="en-US"/>
              <a:pPr/>
              <a:t>1</a:t>
            </a:fld>
            <a:endParaRPr lang="en-US" alt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989AA3-9FFB-4D9F-A3D1-F9E9F1700903}" type="slidenum">
              <a:rPr lang="en-US" altLang="en-US">
                <a:solidFill>
                  <a:prstClr val="black"/>
                </a:solidFill>
              </a:rPr>
              <a:pPr/>
              <a:t>11</a:t>
            </a:fld>
            <a:endParaRPr lang="en-US" altLang="en-US">
              <a:solidFill>
                <a:prstClr val="black"/>
              </a:solidFill>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284C00-A99E-4436-ACBD-CE9376251CF3}" type="slidenum">
              <a:rPr lang="en-US" altLang="en-US">
                <a:solidFill>
                  <a:prstClr val="black"/>
                </a:solidFill>
              </a:rPr>
              <a:pPr/>
              <a:t>12</a:t>
            </a:fld>
            <a:endParaRPr lang="en-US" altLang="en-US">
              <a:solidFill>
                <a:prstClr val="black"/>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2D28C6-3CDE-483B-9330-5C16383456E0}" type="slidenum">
              <a:rPr lang="en-US" altLang="en-US">
                <a:solidFill>
                  <a:prstClr val="black"/>
                </a:solidFill>
              </a:rPr>
              <a:pPr/>
              <a:t>13</a:t>
            </a:fld>
            <a:endParaRPr lang="en-US" altLang="en-US">
              <a:solidFill>
                <a:prstClr val="black"/>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A1F32D-5D1D-4E92-8835-F054B8FB7D94}" type="slidenum">
              <a:rPr lang="en-US" altLang="en-US">
                <a:solidFill>
                  <a:prstClr val="black"/>
                </a:solidFill>
              </a:rPr>
              <a:pPr/>
              <a:t>14</a:t>
            </a:fld>
            <a:endParaRPr lang="en-US" altLang="en-US">
              <a:solidFill>
                <a:prstClr val="black"/>
              </a:solidFill>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29EF61-5B9D-4375-9784-9FD477A19F48}" type="slidenum">
              <a:rPr lang="en-US" altLang="en-US">
                <a:solidFill>
                  <a:prstClr val="black"/>
                </a:solidFill>
              </a:rPr>
              <a:pPr/>
              <a:t>15</a:t>
            </a:fld>
            <a:endParaRPr lang="en-US" altLang="en-US">
              <a:solidFill>
                <a:prstClr val="black"/>
              </a:solidFill>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ltLang="en-US"/>
              <a:t>Most of the photos so far have been of natural controls, but controls can also be man-made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95A18F-0B5B-48F1-B54C-0D40A723EFDC}" type="slidenum">
              <a:rPr lang="en-US" altLang="en-US">
                <a:solidFill>
                  <a:prstClr val="black"/>
                </a:solidFill>
              </a:rPr>
              <a:pPr/>
              <a:t>16</a:t>
            </a:fld>
            <a:endParaRPr lang="en-US" altLang="en-US">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95A18F-0B5B-48F1-B54C-0D40A723EFDC}" type="slidenum">
              <a:rPr lang="en-US" altLang="en-US">
                <a:solidFill>
                  <a:prstClr val="black"/>
                </a:solidFill>
              </a:rPr>
              <a:pPr/>
              <a:t>17</a:t>
            </a:fld>
            <a:endParaRPr lang="en-US" altLang="en-US">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FF4ED4-7BD1-489F-969C-0963148E38EF}" type="slidenum">
              <a:rPr lang="en-US" altLang="en-US">
                <a:solidFill>
                  <a:prstClr val="black"/>
                </a:solidFill>
              </a:rPr>
              <a:pPr/>
              <a:t>18</a:t>
            </a:fld>
            <a:endParaRPr lang="en-US" altLang="en-US">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4400" y="4343400"/>
            <a:ext cx="5029200" cy="4114800"/>
          </a:xfrm>
        </p:spPr>
        <p:txBody>
          <a:bodyPr lIns="90002" tIns="45001" rIns="90002" bIns="45001"/>
          <a:lstStyle/>
          <a:p>
            <a:r>
              <a:rPr lang="en-US" altLang="en-US"/>
              <a:t>Ratings are developed by making discharge measurements. To properly develop ratings, discharge must be measured at all stages. Otherwise the relation between stage and discharge will be uncertain for some ranges in stage.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E25DB0-EF51-44DD-80C2-FE352184B37A}" type="slidenum">
              <a:rPr lang="en-US" altLang="en-US">
                <a:solidFill>
                  <a:prstClr val="black"/>
                </a:solidFill>
              </a:rPr>
              <a:pPr/>
              <a:t>19</a:t>
            </a:fld>
            <a:endParaRPr lang="en-US" altLang="en-US">
              <a:solidFill>
                <a:prstClr val="black"/>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7388C-C7EF-4BCF-88A6-EB54AE088210}" type="slidenum">
              <a:rPr lang="en-US" altLang="en-US"/>
              <a:pPr/>
              <a:t>20</a:t>
            </a:fld>
            <a:endParaRPr lang="en-US" alt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4163F0-A2DC-4E18-82DB-4C08B30436B3}" type="slidenum">
              <a:rPr lang="en-US" altLang="en-US"/>
              <a:pPr/>
              <a:t>2</a:t>
            </a:fld>
            <a:endParaRPr lang="en-US" alt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8266FE-E749-49DA-89F0-A3D5CE7D9DF4}" type="slidenum">
              <a:rPr lang="en-US" altLang="en-US"/>
              <a:pPr/>
              <a:t>21</a:t>
            </a:fld>
            <a:endParaRPr lang="en-US" alt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xfrm>
            <a:off x="914400" y="4343400"/>
            <a:ext cx="5029200" cy="4114800"/>
          </a:xfrm>
        </p:spPr>
        <p:txBody>
          <a:bodyPr lIns="91431" tIns="45716" rIns="91431" bIns="45716"/>
          <a:lstStyle/>
          <a:p>
            <a:r>
              <a:rPr lang="en-US" altLang="en-US" dirty="0"/>
              <a:t>The diagram on this slide summarizes attributes of an ideal measurement section, as described on the previous slide. Ideally, the measuring section should be 5 channel widths below the most upstream riffle and approximately 2 channel widths above the control.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410388-BA7D-4FE4-83EF-3B65428FF5EA}" type="slidenum">
              <a:rPr lang="en-US" altLang="en-US"/>
              <a:pPr/>
              <a:t>22</a:t>
            </a:fld>
            <a:endParaRPr lang="en-US" alt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BCDF5E-0215-449C-B227-511AA3D9C085}" type="slidenum">
              <a:rPr lang="en-US" altLang="en-US"/>
              <a:pPr/>
              <a:t>23</a:t>
            </a:fld>
            <a:endParaRPr lang="en-US" alt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xfrm>
            <a:off x="915988" y="4343400"/>
            <a:ext cx="5026025" cy="4114800"/>
          </a:xfrm>
        </p:spPr>
        <p:txBody>
          <a:bodyPr/>
          <a:lstStyle/>
          <a:p>
            <a:r>
              <a:rPr lang="en-US" altLang="en-US"/>
              <a:t>The gravel riffle shown by the red arrows in this photograph forms a section control during low water at this site in Arizona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B1EE76-C5B8-478A-A47D-2193D5246CED}" type="slidenum">
              <a:rPr lang="en-US" altLang="en-US"/>
              <a:pPr/>
              <a:t>24</a:t>
            </a:fld>
            <a:endParaRPr lang="en-US" alt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935267-E8E0-4CCA-94D4-3780C3C6B324}" type="slidenum">
              <a:rPr lang="en-US" altLang="en-US"/>
              <a:pPr/>
              <a:t>25</a:t>
            </a:fld>
            <a:endParaRPr lang="en-US" alt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AB7A0B-068C-4491-A30D-C8A6E16CDDCB}" type="slidenum">
              <a:rPr lang="en-US" altLang="en-US"/>
              <a:pPr/>
              <a:t>26</a:t>
            </a:fld>
            <a:endParaRPr lang="en-US" alt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116940-9B1E-4868-AF18-2FD5D51D4428}" type="slidenum">
              <a:rPr lang="en-US" altLang="en-US"/>
              <a:pPr/>
              <a:t>27</a:t>
            </a:fld>
            <a:endParaRPr lang="en-US" alt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6D4BB0-EAD8-4E6D-B7C1-7B855C7AB4AC}" type="slidenum">
              <a:rPr lang="en-US" altLang="en-US"/>
              <a:pPr/>
              <a:t>28</a:t>
            </a:fld>
            <a:endParaRPr lang="en-US" alt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70EBD0-C891-47F2-BB87-DBEB5FA7D4EA}" type="slidenum">
              <a:rPr lang="en-US" altLang="en-US"/>
              <a:pPr/>
              <a:t>29</a:t>
            </a:fld>
            <a:endParaRPr lang="en-US" alt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6D4BB0-EAD8-4E6D-B7C1-7B855C7AB4AC}" type="slidenum">
              <a:rPr lang="en-US" altLang="en-US"/>
              <a:pPr/>
              <a:t>30</a:t>
            </a:fld>
            <a:endParaRPr lang="en-US" alt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119B00-39E5-4E44-AC71-F36961687CE3}" type="slidenum">
              <a:rPr lang="en-US" altLang="en-US"/>
              <a:pPr/>
              <a:t>3</a:t>
            </a:fld>
            <a:endParaRPr lang="en-US" alt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EFE63C-9EBA-416C-951C-62F3A98EF7CF}" type="slidenum">
              <a:rPr lang="en-US" altLang="en-US">
                <a:solidFill>
                  <a:prstClr val="black"/>
                </a:solidFill>
              </a:rPr>
              <a:pPr/>
              <a:t>31</a:t>
            </a:fld>
            <a:endParaRPr lang="en-US" altLang="en-US">
              <a:solidFill>
                <a:prstClr val="black"/>
              </a:solidFill>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72A93A-A7F3-4153-8FCB-BA1969F3FFD0}" type="slidenum">
              <a:rPr lang="en-US" altLang="en-US">
                <a:solidFill>
                  <a:prstClr val="black"/>
                </a:solidFill>
              </a:rPr>
              <a:pPr/>
              <a:t>32</a:t>
            </a:fld>
            <a:endParaRPr lang="en-US" altLang="en-US">
              <a:solidFill>
                <a:prstClr val="black"/>
              </a:solidFill>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1DDED7-6F36-4BC7-B8B5-A8271A390056}" type="slidenum">
              <a:rPr lang="en-US" altLang="en-US">
                <a:solidFill>
                  <a:prstClr val="black"/>
                </a:solidFill>
              </a:rPr>
              <a:pPr/>
              <a:t>33</a:t>
            </a:fld>
            <a:endParaRPr lang="en-US" altLang="en-US">
              <a:solidFill>
                <a:prstClr val="black"/>
              </a:solidFill>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9D882C-DE46-4F3F-B4D5-4437E0041CBB}" type="slidenum">
              <a:rPr lang="en-US" altLang="en-US">
                <a:solidFill>
                  <a:prstClr val="black"/>
                </a:solidFill>
              </a:rPr>
              <a:pPr/>
              <a:t>34</a:t>
            </a:fld>
            <a:endParaRPr lang="en-US" altLang="en-US">
              <a:solidFill>
                <a:prstClr val="black"/>
              </a:solidFill>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2679C8-5E0A-4192-B67A-267B6443923A}" type="slidenum">
              <a:rPr lang="en-US" altLang="en-US">
                <a:solidFill>
                  <a:prstClr val="black"/>
                </a:solidFill>
              </a:rPr>
              <a:pPr/>
              <a:t>35</a:t>
            </a:fld>
            <a:endParaRPr lang="en-US" altLang="en-US">
              <a:solidFill>
                <a:prstClr val="black"/>
              </a:solidFill>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502A4A-3D69-4221-8DB6-E5E98762FFB0}" type="slidenum">
              <a:rPr lang="en-US" altLang="en-US">
                <a:solidFill>
                  <a:prstClr val="black"/>
                </a:solidFill>
              </a:rPr>
              <a:pPr/>
              <a:t>36</a:t>
            </a:fld>
            <a:endParaRPr lang="en-US" altLang="en-US">
              <a:solidFill>
                <a:prstClr val="black"/>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ED513B-A789-4065-814C-2766FAF5B1B6}" type="slidenum">
              <a:rPr lang="en-US" altLang="en-US">
                <a:solidFill>
                  <a:prstClr val="black"/>
                </a:solidFill>
              </a:rPr>
              <a:pPr/>
              <a:t>37</a:t>
            </a:fld>
            <a:endParaRPr lang="en-US" altLang="en-US">
              <a:solidFill>
                <a:prstClr val="black"/>
              </a:solidFill>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F528A6-18B1-4D18-A67A-26C50160CDA2}" type="slidenum">
              <a:rPr lang="en-US" altLang="en-US">
                <a:solidFill>
                  <a:prstClr val="black"/>
                </a:solidFill>
              </a:rPr>
              <a:pPr/>
              <a:t>38</a:t>
            </a:fld>
            <a:endParaRPr lang="en-US" altLang="en-US">
              <a:solidFill>
                <a:prstClr val="black"/>
              </a:solidFill>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A5F439-2C67-4DE6-80AE-834A7FF9B3E0}" type="slidenum">
              <a:rPr lang="en-US" altLang="en-US">
                <a:solidFill>
                  <a:prstClr val="black"/>
                </a:solidFill>
              </a:rPr>
              <a:pPr/>
              <a:t>39</a:t>
            </a:fld>
            <a:endParaRPr lang="en-US" altLang="en-US">
              <a:solidFill>
                <a:prstClr val="black"/>
              </a:solidFill>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47ACB-CEF3-48F3-AFC4-8FE2FAC33B2F}" type="slidenum">
              <a:rPr lang="en-US" altLang="en-US"/>
              <a:pPr/>
              <a:t>4</a:t>
            </a:fld>
            <a:endParaRPr lang="en-US" alt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DE8A7-A0A6-486E-826D-EEA06BCD24E0}" type="slidenum">
              <a:rPr lang="en-US" altLang="en-US">
                <a:solidFill>
                  <a:prstClr val="black"/>
                </a:solidFill>
              </a:rPr>
              <a:pPr/>
              <a:t>6</a:t>
            </a:fld>
            <a:endParaRPr lang="en-US" altLang="en-US">
              <a:solidFill>
                <a:prstClr val="black"/>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1B4A74-5079-4E32-9663-286FC3992642}" type="slidenum">
              <a:rPr lang="en-US" altLang="en-US">
                <a:solidFill>
                  <a:prstClr val="black"/>
                </a:solidFill>
              </a:rPr>
              <a:pPr/>
              <a:t>7</a:t>
            </a:fld>
            <a:endParaRPr lang="en-US" altLang="en-US">
              <a:solidFill>
                <a:prstClr val="black"/>
              </a:solidFill>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altLang="en-US"/>
              <a:t>2 major classifications of controls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7144A-2A21-4DB4-98E6-E0471BAEF3A5}" type="slidenum">
              <a:rPr lang="en-US" altLang="en-US">
                <a:solidFill>
                  <a:prstClr val="black"/>
                </a:solidFill>
              </a:rPr>
              <a:pPr/>
              <a:t>8</a:t>
            </a:fld>
            <a:endParaRPr lang="en-US" altLang="en-US">
              <a:solidFill>
                <a:prstClr val="black"/>
              </a:solidFill>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72BDE1-C486-44EE-BE2A-22E7E67C26E9}" type="slidenum">
              <a:rPr lang="en-US" altLang="en-US">
                <a:solidFill>
                  <a:prstClr val="black"/>
                </a:solidFill>
              </a:rPr>
              <a:pPr/>
              <a:t>9</a:t>
            </a:fld>
            <a:endParaRPr lang="en-US" altLang="en-US">
              <a:solidFill>
                <a:prstClr val="black"/>
              </a:solidFill>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621362-FBFE-445E-946B-AB563BAFD2AF}" type="slidenum">
              <a:rPr lang="en-US" altLang="en-US">
                <a:solidFill>
                  <a:prstClr val="black"/>
                </a:solidFill>
              </a:rPr>
              <a:pPr/>
              <a:t>10</a:t>
            </a:fld>
            <a:endParaRPr lang="en-US" altLang="en-US">
              <a:solidFill>
                <a:prstClr val="black"/>
              </a:solidFill>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DF28A84-2364-48AF-A233-99FCA707D68C}" type="slidenum">
              <a:rPr lang="en-US" altLang="en-US"/>
              <a:pPr/>
              <a:t>‹#›</a:t>
            </a:fld>
            <a:endParaRPr lang="en-US" altLang="en-US"/>
          </a:p>
        </p:txBody>
      </p:sp>
    </p:spTree>
    <p:extLst>
      <p:ext uri="{BB962C8B-B14F-4D97-AF65-F5344CB8AC3E}">
        <p14:creationId xmlns:p14="http://schemas.microsoft.com/office/powerpoint/2010/main" val="365028760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9FD88C8-AACC-4F83-B028-DEF28E845D95}" type="slidenum">
              <a:rPr lang="en-US" altLang="en-US"/>
              <a:pPr/>
              <a:t>‹#›</a:t>
            </a:fld>
            <a:endParaRPr lang="en-US" altLang="en-US"/>
          </a:p>
        </p:txBody>
      </p:sp>
    </p:spTree>
    <p:extLst>
      <p:ext uri="{BB962C8B-B14F-4D97-AF65-F5344CB8AC3E}">
        <p14:creationId xmlns:p14="http://schemas.microsoft.com/office/powerpoint/2010/main" val="257373559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8987CE0-35A7-44F6-8F7E-DE5E60A6191C}" type="slidenum">
              <a:rPr lang="en-US" altLang="en-US"/>
              <a:pPr/>
              <a:t>‹#›</a:t>
            </a:fld>
            <a:endParaRPr lang="en-US" altLang="en-US"/>
          </a:p>
        </p:txBody>
      </p:sp>
    </p:spTree>
    <p:extLst>
      <p:ext uri="{BB962C8B-B14F-4D97-AF65-F5344CB8AC3E}">
        <p14:creationId xmlns:p14="http://schemas.microsoft.com/office/powerpoint/2010/main" val="39817540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D030963-8258-4A9F-82A7-9040738E4621}" type="slidenum">
              <a:rPr lang="en-US" altLang="en-US"/>
              <a:pPr/>
              <a:t>‹#›</a:t>
            </a:fld>
            <a:endParaRPr lang="en-US" altLang="en-US"/>
          </a:p>
        </p:txBody>
      </p:sp>
    </p:spTree>
    <p:extLst>
      <p:ext uri="{BB962C8B-B14F-4D97-AF65-F5344CB8AC3E}">
        <p14:creationId xmlns:p14="http://schemas.microsoft.com/office/powerpoint/2010/main" val="51771150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536D556-F572-469E-9C6F-E0922AB221CC}" type="slidenum">
              <a:rPr lang="en-US" altLang="en-US"/>
              <a:pPr/>
              <a:t>‹#›</a:t>
            </a:fld>
            <a:endParaRPr lang="en-US" altLang="en-US"/>
          </a:p>
        </p:txBody>
      </p:sp>
    </p:spTree>
    <p:extLst>
      <p:ext uri="{BB962C8B-B14F-4D97-AF65-F5344CB8AC3E}">
        <p14:creationId xmlns:p14="http://schemas.microsoft.com/office/powerpoint/2010/main" val="365337001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B424A31-7384-4BA3-AA43-D2A794489AE9}" type="slidenum">
              <a:rPr lang="en-US" altLang="en-US"/>
              <a:pPr/>
              <a:t>‹#›</a:t>
            </a:fld>
            <a:endParaRPr lang="en-US" altLang="en-US"/>
          </a:p>
        </p:txBody>
      </p:sp>
    </p:spTree>
    <p:extLst>
      <p:ext uri="{BB962C8B-B14F-4D97-AF65-F5344CB8AC3E}">
        <p14:creationId xmlns:p14="http://schemas.microsoft.com/office/powerpoint/2010/main" val="231371889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EDF6DA7-3FA0-404A-A69D-95D75D2E726B}" type="slidenum">
              <a:rPr lang="en-US" altLang="en-US"/>
              <a:pPr/>
              <a:t>‹#›</a:t>
            </a:fld>
            <a:endParaRPr lang="en-US" altLang="en-US"/>
          </a:p>
        </p:txBody>
      </p:sp>
    </p:spTree>
    <p:extLst>
      <p:ext uri="{BB962C8B-B14F-4D97-AF65-F5344CB8AC3E}">
        <p14:creationId xmlns:p14="http://schemas.microsoft.com/office/powerpoint/2010/main" val="85683321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C255399A-ABB3-4753-9BFE-97DE55709777}" type="slidenum">
              <a:rPr lang="en-US" altLang="en-US"/>
              <a:pPr/>
              <a:t>‹#›</a:t>
            </a:fld>
            <a:endParaRPr lang="en-US" altLang="en-US"/>
          </a:p>
        </p:txBody>
      </p:sp>
    </p:spTree>
    <p:extLst>
      <p:ext uri="{BB962C8B-B14F-4D97-AF65-F5344CB8AC3E}">
        <p14:creationId xmlns:p14="http://schemas.microsoft.com/office/powerpoint/2010/main" val="285994317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4E5D2073-0C6A-4A45-8ACE-4455F2D179A3}" type="slidenum">
              <a:rPr lang="en-US" altLang="en-US"/>
              <a:pPr/>
              <a:t>‹#›</a:t>
            </a:fld>
            <a:endParaRPr lang="en-US" altLang="en-US"/>
          </a:p>
        </p:txBody>
      </p:sp>
    </p:spTree>
    <p:extLst>
      <p:ext uri="{BB962C8B-B14F-4D97-AF65-F5344CB8AC3E}">
        <p14:creationId xmlns:p14="http://schemas.microsoft.com/office/powerpoint/2010/main" val="218094402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65BAB31F-F944-4F8C-89ED-973465638E05}" type="slidenum">
              <a:rPr lang="en-US" altLang="en-US"/>
              <a:pPr/>
              <a:t>‹#›</a:t>
            </a:fld>
            <a:endParaRPr lang="en-US" altLang="en-US"/>
          </a:p>
        </p:txBody>
      </p:sp>
    </p:spTree>
    <p:extLst>
      <p:ext uri="{BB962C8B-B14F-4D97-AF65-F5344CB8AC3E}">
        <p14:creationId xmlns:p14="http://schemas.microsoft.com/office/powerpoint/2010/main" val="124514453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76AA3E4-952C-4707-9E56-1BD799E4CC46}" type="slidenum">
              <a:rPr lang="en-US" altLang="en-US"/>
              <a:pPr/>
              <a:t>‹#›</a:t>
            </a:fld>
            <a:endParaRPr lang="en-US" altLang="en-US"/>
          </a:p>
        </p:txBody>
      </p:sp>
    </p:spTree>
    <p:extLst>
      <p:ext uri="{BB962C8B-B14F-4D97-AF65-F5344CB8AC3E}">
        <p14:creationId xmlns:p14="http://schemas.microsoft.com/office/powerpoint/2010/main" val="347944830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D75F757-2151-413E-9CEC-0BD5C0A135D0}" type="slidenum">
              <a:rPr lang="en-US" altLang="en-US"/>
              <a:pPr/>
              <a:t>‹#›</a:t>
            </a:fld>
            <a:endParaRPr lang="en-US" altLang="en-US"/>
          </a:p>
        </p:txBody>
      </p:sp>
    </p:spTree>
    <p:extLst>
      <p:ext uri="{BB962C8B-B14F-4D97-AF65-F5344CB8AC3E}">
        <p14:creationId xmlns:p14="http://schemas.microsoft.com/office/powerpoint/2010/main" val="11362943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59E8A5F-FD25-4562-9732-7D48039BDFCB}" type="slidenum">
              <a:rPr lang="en-US" altLang="en-US"/>
              <a:pPr/>
              <a:t>‹#›</a:t>
            </a:fld>
            <a:endParaRPr lang="en-US" altLang="en-US"/>
          </a:p>
        </p:txBody>
      </p:sp>
    </p:spTree>
    <p:extLst>
      <p:ext uri="{BB962C8B-B14F-4D97-AF65-F5344CB8AC3E}">
        <p14:creationId xmlns:p14="http://schemas.microsoft.com/office/powerpoint/2010/main" val="238126860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EF46149-425D-47CE-9308-55B46E14C16A}" type="slidenum">
              <a:rPr lang="en-US" altLang="en-US"/>
              <a:pPr/>
              <a:t>‹#›</a:t>
            </a:fld>
            <a:endParaRPr lang="en-US" altLang="en-US"/>
          </a:p>
        </p:txBody>
      </p:sp>
    </p:spTree>
    <p:extLst>
      <p:ext uri="{BB962C8B-B14F-4D97-AF65-F5344CB8AC3E}">
        <p14:creationId xmlns:p14="http://schemas.microsoft.com/office/powerpoint/2010/main" val="330997795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F6C4BED-683F-48B4-9D40-5CD47819D8DD}" type="slidenum">
              <a:rPr lang="en-US" altLang="en-US"/>
              <a:pPr/>
              <a:t>‹#›</a:t>
            </a:fld>
            <a:endParaRPr lang="en-US" altLang="en-US"/>
          </a:p>
        </p:txBody>
      </p:sp>
    </p:spTree>
    <p:extLst>
      <p:ext uri="{BB962C8B-B14F-4D97-AF65-F5344CB8AC3E}">
        <p14:creationId xmlns:p14="http://schemas.microsoft.com/office/powerpoint/2010/main" val="208343674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3AA3194-3020-49A8-8C85-31A15BBC2CE2}" type="slidenum">
              <a:rPr lang="en-US" altLang="en-US"/>
              <a:pPr/>
              <a:t>‹#›</a:t>
            </a:fld>
            <a:endParaRPr lang="en-US" altLang="en-US"/>
          </a:p>
        </p:txBody>
      </p:sp>
    </p:spTree>
    <p:extLst>
      <p:ext uri="{BB962C8B-B14F-4D97-AF65-F5344CB8AC3E}">
        <p14:creationId xmlns:p14="http://schemas.microsoft.com/office/powerpoint/2010/main" val="420657302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EF292FE-95E3-4FF8-AA6F-1D7AA48A75A6}" type="slidenum">
              <a:rPr lang="en-US" altLang="en-US"/>
              <a:pPr/>
              <a:t>‹#›</a:t>
            </a:fld>
            <a:endParaRPr lang="en-US" altLang="en-US"/>
          </a:p>
        </p:txBody>
      </p:sp>
    </p:spTree>
    <p:extLst>
      <p:ext uri="{BB962C8B-B14F-4D97-AF65-F5344CB8AC3E}">
        <p14:creationId xmlns:p14="http://schemas.microsoft.com/office/powerpoint/2010/main" val="50885301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ECA6525-09A9-4ABB-A5BD-1784B9F96E0E}" type="slidenum">
              <a:rPr lang="en-US" altLang="en-US"/>
              <a:pPr/>
              <a:t>‹#›</a:t>
            </a:fld>
            <a:endParaRPr lang="en-US" altLang="en-US"/>
          </a:p>
        </p:txBody>
      </p:sp>
    </p:spTree>
    <p:extLst>
      <p:ext uri="{BB962C8B-B14F-4D97-AF65-F5344CB8AC3E}">
        <p14:creationId xmlns:p14="http://schemas.microsoft.com/office/powerpoint/2010/main" val="167161964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1DA81AE-20B1-429D-8E83-75AAD1BB4898}" type="slidenum">
              <a:rPr lang="en-US" altLang="en-US"/>
              <a:pPr/>
              <a:t>‹#›</a:t>
            </a:fld>
            <a:endParaRPr lang="en-US" altLang="en-US"/>
          </a:p>
        </p:txBody>
      </p:sp>
    </p:spTree>
    <p:extLst>
      <p:ext uri="{BB962C8B-B14F-4D97-AF65-F5344CB8AC3E}">
        <p14:creationId xmlns:p14="http://schemas.microsoft.com/office/powerpoint/2010/main" val="234676079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2D75D7E-4138-4B2C-857F-73199CE37C7C}" type="slidenum">
              <a:rPr lang="en-US" altLang="en-US"/>
              <a:pPr/>
              <a:t>‹#›</a:t>
            </a:fld>
            <a:endParaRPr lang="en-US" altLang="en-US"/>
          </a:p>
        </p:txBody>
      </p:sp>
    </p:spTree>
    <p:extLst>
      <p:ext uri="{BB962C8B-B14F-4D97-AF65-F5344CB8AC3E}">
        <p14:creationId xmlns:p14="http://schemas.microsoft.com/office/powerpoint/2010/main" val="61649954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384931FA-9E5F-451D-8ED4-CBF0DC0A2E44}" type="slidenum">
              <a:rPr lang="en-US" altLang="en-US"/>
              <a:pPr/>
              <a:t>‹#›</a:t>
            </a:fld>
            <a:endParaRPr lang="en-US" altLang="en-US"/>
          </a:p>
        </p:txBody>
      </p:sp>
    </p:spTree>
    <p:extLst>
      <p:ext uri="{BB962C8B-B14F-4D97-AF65-F5344CB8AC3E}">
        <p14:creationId xmlns:p14="http://schemas.microsoft.com/office/powerpoint/2010/main" val="290826681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89B3C6F-65D9-4118-B84A-A7393100A522}" type="slidenum">
              <a:rPr lang="en-US" altLang="en-US"/>
              <a:pPr/>
              <a:t>‹#›</a:t>
            </a:fld>
            <a:endParaRPr lang="en-US" altLang="en-US"/>
          </a:p>
        </p:txBody>
      </p:sp>
    </p:spTree>
    <p:extLst>
      <p:ext uri="{BB962C8B-B14F-4D97-AF65-F5344CB8AC3E}">
        <p14:creationId xmlns:p14="http://schemas.microsoft.com/office/powerpoint/2010/main" val="283167957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2FD8E3C-DF01-4889-8C28-CAEE5F687D72}" type="slidenum">
              <a:rPr lang="en-US" altLang="en-US"/>
              <a:pPr/>
              <a:t>‹#›</a:t>
            </a:fld>
            <a:endParaRPr lang="en-US" altLang="en-US"/>
          </a:p>
        </p:txBody>
      </p:sp>
    </p:spTree>
    <p:extLst>
      <p:ext uri="{BB962C8B-B14F-4D97-AF65-F5344CB8AC3E}">
        <p14:creationId xmlns:p14="http://schemas.microsoft.com/office/powerpoint/2010/main" val="1048600414"/>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E2EF605-8F9D-4B03-8283-02E80FFE744A}" type="slidenum">
              <a:rPr lang="en-US" altLang="en-US"/>
              <a:pPr/>
              <a:t>‹#›</a:t>
            </a:fld>
            <a:endParaRPr lang="en-US" altLang="en-US"/>
          </a:p>
        </p:txBody>
      </p:sp>
    </p:spTree>
    <p:extLst>
      <p:ext uri="{BB962C8B-B14F-4D97-AF65-F5344CB8AC3E}">
        <p14:creationId xmlns:p14="http://schemas.microsoft.com/office/powerpoint/2010/main" val="230818918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338F687-11AF-4B3B-A785-D9C998F8D274}" type="slidenum">
              <a:rPr lang="en-US" altLang="en-US"/>
              <a:pPr/>
              <a:t>‹#›</a:t>
            </a:fld>
            <a:endParaRPr lang="en-US" altLang="en-US"/>
          </a:p>
        </p:txBody>
      </p:sp>
    </p:spTree>
    <p:extLst>
      <p:ext uri="{BB962C8B-B14F-4D97-AF65-F5344CB8AC3E}">
        <p14:creationId xmlns:p14="http://schemas.microsoft.com/office/powerpoint/2010/main" val="317924928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8BA72E0-FAD6-444C-9DF2-53A1FDCE014F}" type="slidenum">
              <a:rPr lang="en-US" altLang="en-US"/>
              <a:pPr/>
              <a:t>‹#›</a:t>
            </a:fld>
            <a:endParaRPr lang="en-US" altLang="en-US"/>
          </a:p>
        </p:txBody>
      </p:sp>
    </p:spTree>
    <p:extLst>
      <p:ext uri="{BB962C8B-B14F-4D97-AF65-F5344CB8AC3E}">
        <p14:creationId xmlns:p14="http://schemas.microsoft.com/office/powerpoint/2010/main" val="337695845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592F867-5403-46A2-A3DD-0AEDD1674B89}" type="slidenum">
              <a:rPr lang="en-US" altLang="en-US"/>
              <a:pPr/>
              <a:t>‹#›</a:t>
            </a:fld>
            <a:endParaRPr lang="en-US" altLang="en-US"/>
          </a:p>
        </p:txBody>
      </p:sp>
    </p:spTree>
    <p:extLst>
      <p:ext uri="{BB962C8B-B14F-4D97-AF65-F5344CB8AC3E}">
        <p14:creationId xmlns:p14="http://schemas.microsoft.com/office/powerpoint/2010/main" val="348124015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338" name="Rectangle 2"/>
          <p:cNvSpPr>
            <a:spLocks noGrp="1" noRot="1" noChangeArrowheads="1"/>
          </p:cNvSpPr>
          <p:nvPr>
            <p:ph type="ctrTitle"/>
          </p:nvPr>
        </p:nvSpPr>
        <p:spPr>
          <a:xfrm>
            <a:off x="685800" y="1981200"/>
            <a:ext cx="7772400" cy="1600200"/>
          </a:xfrm>
        </p:spPr>
        <p:txBody>
          <a:bodyPr/>
          <a:lstStyle>
            <a:lvl1pPr>
              <a:defRPr/>
            </a:lvl1pPr>
          </a:lstStyle>
          <a:p>
            <a:pPr lvl="0"/>
            <a:r>
              <a:rPr lang="en-US" altLang="en-US" noProof="0" smtClean="0"/>
              <a:t>Click to edit Master title style</a:t>
            </a:r>
          </a:p>
        </p:txBody>
      </p:sp>
      <p:sp>
        <p:nvSpPr>
          <p:cNvPr id="1433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14340" name="Rectangle 4"/>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14341" name="Rectangle 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14342" name="Rectangle 6"/>
          <p:cNvSpPr>
            <a:spLocks noGrp="1" noChangeArrowheads="1"/>
          </p:cNvSpPr>
          <p:nvPr>
            <p:ph type="sldNum" sz="quarter" idx="4"/>
          </p:nvPr>
        </p:nvSpPr>
        <p:spPr/>
        <p:txBody>
          <a:bodyPr/>
          <a:lstStyle>
            <a:lvl1pPr>
              <a:defRPr/>
            </a:lvl1pPr>
          </a:lstStyle>
          <a:p>
            <a:fld id="{7D464B6C-A895-4861-B2C7-A89555CC49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65348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30CA4D8-BA9F-4EBC-9E1D-2E88F2B60C0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5206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BC87017-4F13-432A-9AA2-41AA5642F71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52391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07223FF-1F06-495B-B115-274120E3A15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04936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F171FF92-368C-435C-AACC-6C3197E816B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230576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62BC5639-888B-430E-8848-E43268749E7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80087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3F3911B-FD62-4655-BA6E-C4E3F120B945}" type="slidenum">
              <a:rPr lang="en-US" altLang="en-US"/>
              <a:pPr/>
              <a:t>‹#›</a:t>
            </a:fld>
            <a:endParaRPr lang="en-US" altLang="en-US"/>
          </a:p>
        </p:txBody>
      </p:sp>
    </p:spTree>
    <p:extLst>
      <p:ext uri="{BB962C8B-B14F-4D97-AF65-F5344CB8AC3E}">
        <p14:creationId xmlns:p14="http://schemas.microsoft.com/office/powerpoint/2010/main" val="4149117780"/>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DAD0A394-DF2C-4488-884B-C034AD8EDFB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21675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52BC5B3-32C0-4A04-BCA7-096B9FCFE1E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14102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5EBD5F6-C6A8-4398-8335-89C8888C9B4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14295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BCBA150-ECFC-4966-B6B5-EDC7474A25C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1415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6D64DFC-EE38-4110-97C6-5DCAE5CF4BD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17639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4800" y="6245225"/>
            <a:ext cx="2286000" cy="476250"/>
          </a:xfrm>
        </p:spPr>
        <p:txBody>
          <a:bodyPr/>
          <a:lstStyle>
            <a:lvl1pPr>
              <a:defRPr/>
            </a:lvl1pPr>
          </a:lstStyle>
          <a:p>
            <a:endParaRPr lang="en-US" altLang="en-US">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2"/>
          </p:nvPr>
        </p:nvSpPr>
        <p:spPr>
          <a:xfrm>
            <a:off x="6553200" y="6245225"/>
            <a:ext cx="2286000" cy="476250"/>
          </a:xfrm>
        </p:spPr>
        <p:txBody>
          <a:bodyPr/>
          <a:lstStyle>
            <a:lvl1pPr>
              <a:defRPr/>
            </a:lvl1pPr>
          </a:lstStyle>
          <a:p>
            <a:fld id="{D72DC2DA-4950-43F3-8525-7646E47028B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508403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25"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1625"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04800" y="6245225"/>
            <a:ext cx="2286000" cy="476250"/>
          </a:xfrm>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a:xfrm>
            <a:off x="6553200" y="6245225"/>
            <a:ext cx="2286000" cy="476250"/>
          </a:xfrm>
        </p:spPr>
        <p:txBody>
          <a:bodyPr/>
          <a:lstStyle>
            <a:lvl1pPr>
              <a:defRPr/>
            </a:lvl1pPr>
          </a:lstStyle>
          <a:p>
            <a:fld id="{C08733C1-B1EB-4424-8100-A6988CAF788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720901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5818D3-9744-439E-942E-955794F0F6BA}" type="datetimeFigureOut">
              <a:rPr lang="en-US" smtClean="0">
                <a:solidFill>
                  <a:prstClr val="white">
                    <a:tint val="75000"/>
                  </a:prstClr>
                </a:solidFill>
              </a:rPr>
              <a:pPr/>
              <a:t>4/7/2015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E72C682-5B8E-4BF6-8E4B-89DD059C61B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83823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5818D3-9744-439E-942E-955794F0F6BA}" type="datetimeFigureOut">
              <a:rPr lang="en-US" smtClean="0">
                <a:solidFill>
                  <a:prstClr val="white">
                    <a:tint val="75000"/>
                  </a:prstClr>
                </a:solidFill>
              </a:rPr>
              <a:pPr/>
              <a:t>4/7/2015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E72C682-5B8E-4BF6-8E4B-89DD059C61B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38979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5818D3-9744-439E-942E-955794F0F6BA}" type="datetimeFigureOut">
              <a:rPr lang="en-US" smtClean="0">
                <a:solidFill>
                  <a:prstClr val="white">
                    <a:tint val="75000"/>
                  </a:prstClr>
                </a:solidFill>
              </a:rPr>
              <a:pPr/>
              <a:t>4/7/2015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E72C682-5B8E-4BF6-8E4B-89DD059C61B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50656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00EEB0D-A6B3-4627-9ACC-00F0201DDE17}" type="slidenum">
              <a:rPr lang="en-US" altLang="en-US"/>
              <a:pPr/>
              <a:t>‹#›</a:t>
            </a:fld>
            <a:endParaRPr lang="en-US" altLang="en-US"/>
          </a:p>
        </p:txBody>
      </p:sp>
    </p:spTree>
    <p:extLst>
      <p:ext uri="{BB962C8B-B14F-4D97-AF65-F5344CB8AC3E}">
        <p14:creationId xmlns:p14="http://schemas.microsoft.com/office/powerpoint/2010/main" val="2159351979"/>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5818D3-9744-439E-942E-955794F0F6BA}" type="datetimeFigureOut">
              <a:rPr lang="en-US" smtClean="0">
                <a:solidFill>
                  <a:prstClr val="white">
                    <a:tint val="75000"/>
                  </a:prstClr>
                </a:solidFill>
              </a:rPr>
              <a:pPr/>
              <a:t>4/7/2015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72C682-5B8E-4BF6-8E4B-89DD059C61B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786486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5818D3-9744-439E-942E-955794F0F6BA}" type="datetimeFigureOut">
              <a:rPr lang="en-US" smtClean="0">
                <a:solidFill>
                  <a:prstClr val="white">
                    <a:tint val="75000"/>
                  </a:prstClr>
                </a:solidFill>
              </a:rPr>
              <a:pPr/>
              <a:t>4/7/2015</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FE72C682-5B8E-4BF6-8E4B-89DD059C61B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86718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5818D3-9744-439E-942E-955794F0F6BA}" type="datetimeFigureOut">
              <a:rPr lang="en-US" smtClean="0">
                <a:solidFill>
                  <a:prstClr val="white">
                    <a:tint val="75000"/>
                  </a:prstClr>
                </a:solidFill>
              </a:rPr>
              <a:pPr/>
              <a:t>4/7/2015</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E72C682-5B8E-4BF6-8E4B-89DD059C61B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14656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5818D3-9744-439E-942E-955794F0F6BA}" type="datetimeFigureOut">
              <a:rPr lang="en-US" smtClean="0">
                <a:solidFill>
                  <a:prstClr val="white">
                    <a:tint val="75000"/>
                  </a:prstClr>
                </a:solidFill>
              </a:rPr>
              <a:pPr/>
              <a:t>4/7/2015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FE72C682-5B8E-4BF6-8E4B-89DD059C61B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93842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5818D3-9744-439E-942E-955794F0F6BA}" type="datetimeFigureOut">
              <a:rPr lang="en-US" smtClean="0">
                <a:solidFill>
                  <a:prstClr val="white">
                    <a:tint val="75000"/>
                  </a:prstClr>
                </a:solidFill>
              </a:rPr>
              <a:pPr/>
              <a:t>4/7/2015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72C682-5B8E-4BF6-8E4B-89DD059C61B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829883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5818D3-9744-439E-942E-955794F0F6BA}" type="datetimeFigureOut">
              <a:rPr lang="en-US" smtClean="0">
                <a:solidFill>
                  <a:prstClr val="white">
                    <a:tint val="75000"/>
                  </a:prstClr>
                </a:solidFill>
              </a:rPr>
              <a:pPr/>
              <a:t>4/7/2015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72C682-5B8E-4BF6-8E4B-89DD059C61B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36495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5818D3-9744-439E-942E-955794F0F6BA}" type="datetimeFigureOut">
              <a:rPr lang="en-US" smtClean="0">
                <a:solidFill>
                  <a:prstClr val="white">
                    <a:tint val="75000"/>
                  </a:prstClr>
                </a:solidFill>
              </a:rPr>
              <a:pPr/>
              <a:t>4/7/2015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E72C682-5B8E-4BF6-8E4B-89DD059C61B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711583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5818D3-9744-439E-942E-955794F0F6BA}" type="datetimeFigureOut">
              <a:rPr lang="en-US" smtClean="0">
                <a:solidFill>
                  <a:prstClr val="white">
                    <a:tint val="75000"/>
                  </a:prstClr>
                </a:solidFill>
              </a:rPr>
              <a:pPr/>
              <a:t>4/7/2015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E72C682-5B8E-4BF6-8E4B-89DD059C61B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944125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altLang="en-US" noProof="0" smtClean="0"/>
              <a:t>Click to edit Master title style</a:t>
            </a:r>
          </a:p>
        </p:txBody>
      </p:sp>
      <p:sp>
        <p:nvSpPr>
          <p:cNvPr id="174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17412" name="Rectangle 4"/>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17413" name="Rectangle 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17414" name="Rectangle 6"/>
          <p:cNvSpPr>
            <a:spLocks noGrp="1" noChangeArrowheads="1"/>
          </p:cNvSpPr>
          <p:nvPr>
            <p:ph type="sldNum" sz="quarter" idx="4"/>
          </p:nvPr>
        </p:nvSpPr>
        <p:spPr/>
        <p:txBody>
          <a:bodyPr/>
          <a:lstStyle>
            <a:lvl1pPr>
              <a:defRPr/>
            </a:lvl1pPr>
          </a:lstStyle>
          <a:p>
            <a:fld id="{022EEB59-44AF-46FA-B583-8CA132EBA91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226557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4CD4A22-066F-40E7-8FFB-F1AEC9D9615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2977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CD0C152-D8A1-43E7-BAC7-A5F2EC833973}" type="slidenum">
              <a:rPr lang="en-US" altLang="en-US"/>
              <a:pPr/>
              <a:t>‹#›</a:t>
            </a:fld>
            <a:endParaRPr lang="en-US" altLang="en-US"/>
          </a:p>
        </p:txBody>
      </p:sp>
    </p:spTree>
    <p:extLst>
      <p:ext uri="{BB962C8B-B14F-4D97-AF65-F5344CB8AC3E}">
        <p14:creationId xmlns:p14="http://schemas.microsoft.com/office/powerpoint/2010/main" val="2515099113"/>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9399BCE-A8E3-48FE-9AD5-9B168BE6403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774665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59D0917-8615-41CF-ABD7-25BECCD125A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12228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69B40B77-4896-4AD6-8216-CCDE23D0C46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532335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DD4B16B2-E1C4-4D40-B75D-42ED400D1EE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661713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3C431EEA-D1CD-4E67-A60D-691DF530422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13132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376CBD6-1BE7-4E79-95A7-C0748058A0C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796612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FFB7D3C-348B-4F72-AE8C-E1590568C4C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085791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9D4C783-59FE-4AA1-A91B-15F0070C325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959101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EE24682-9598-470F-AB8F-ADBE40A591E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921730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0ED0B364-5386-4FE4-81A3-E091CEDC282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61607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0C38BE2-F4CA-4EB2-9F15-25ACB3E893CF}" type="slidenum">
              <a:rPr lang="en-US" altLang="en-US"/>
              <a:pPr/>
              <a:t>‹#›</a:t>
            </a:fld>
            <a:endParaRPr lang="en-US" altLang="en-US"/>
          </a:p>
        </p:txBody>
      </p:sp>
    </p:spTree>
    <p:extLst>
      <p:ext uri="{BB962C8B-B14F-4D97-AF65-F5344CB8AC3E}">
        <p14:creationId xmlns:p14="http://schemas.microsoft.com/office/powerpoint/2010/main" val="171810168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9808F0E-264A-4CAB-8D70-E781835486D2}" type="slidenum">
              <a:rPr lang="en-US" altLang="en-US"/>
              <a:pPr/>
              <a:t>‹#›</a:t>
            </a:fld>
            <a:endParaRPr lang="en-US" altLang="en-US"/>
          </a:p>
        </p:txBody>
      </p:sp>
    </p:spTree>
    <p:extLst>
      <p:ext uri="{BB962C8B-B14F-4D97-AF65-F5344CB8AC3E}">
        <p14:creationId xmlns:p14="http://schemas.microsoft.com/office/powerpoint/2010/main" val="277740354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D200B83-8B19-4B7B-A5EE-F86A046E98B8}" type="slidenum">
              <a:rPr lang="en-US" altLang="en-US"/>
              <a:pPr/>
              <a:t>‹#›</a:t>
            </a:fld>
            <a:endParaRPr lang="en-US" altLang="en-US"/>
          </a:p>
        </p:txBody>
      </p:sp>
    </p:spTree>
    <p:extLst>
      <p:ext uri="{BB962C8B-B14F-4D97-AF65-F5344CB8AC3E}">
        <p14:creationId xmlns:p14="http://schemas.microsoft.com/office/powerpoint/2010/main" val="169814960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 Target="../slides/slide3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 Target="../slides/slide3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7BC910C-B00E-411F-A7C9-10448139E6D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ransition spd="med"/>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9966">
                <a:gamma/>
                <a:shade val="46275"/>
                <a:invGamma/>
              </a:srgbClr>
            </a:gs>
            <a:gs pos="100000">
              <a:srgbClr val="339966"/>
            </a:gs>
          </a:gsLst>
          <a:lin ang="5400000" scaled="1"/>
        </a:gra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58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endParaRPr lang="en-US" altLang="en-US"/>
          </a:p>
        </p:txBody>
      </p:sp>
      <p:sp>
        <p:nvSpPr>
          <p:cNvPr id="358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endParaRPr lang="en-US" altLang="en-US"/>
          </a:p>
        </p:txBody>
      </p:sp>
      <p:sp>
        <p:nvSpPr>
          <p:cNvPr id="358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fld id="{830EB29F-D64E-4FD1-9EB6-7C56413A4BA7}" type="slidenum">
              <a:rPr lang="en-US" altLang="en-US"/>
              <a:pPr/>
              <a:t>‹#›</a:t>
            </a:fld>
            <a:endParaRPr lang="en-US" altLang="en-US"/>
          </a:p>
        </p:txBody>
      </p:sp>
      <p:sp>
        <p:nvSpPr>
          <p:cNvPr id="35847" name="Rectangle 7"/>
          <p:cNvSpPr>
            <a:spLocks noChangeArrowheads="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0" hangingPunct="0"/>
            <a:fld id="{BAA802A7-5E8C-4624-B569-F741204255B7}" type="slidenum">
              <a:rPr lang="en-US" altLang="en-US" sz="1400">
                <a:latin typeface="Times New Roman" pitchFamily="18" charset="0"/>
              </a:rPr>
              <a:pPr algn="r" eaLnBrk="0" hangingPunct="0"/>
              <a:t>‹#›</a:t>
            </a:fld>
            <a:endParaRPr lang="en-US" altLang="en-US" sz="1400">
              <a:latin typeface="Times New Roman" pitchFamily="18" charset="0"/>
            </a:endParaRPr>
          </a:p>
        </p:txBody>
      </p:sp>
      <p:sp>
        <p:nvSpPr>
          <p:cNvPr id="35848" name="AutoShape 8">
            <a:hlinkClick r:id="rId13" action="ppaction://hlinksldjump" highlightClick="1"/>
          </p:cNvPr>
          <p:cNvSpPr>
            <a:spLocks noChangeArrowheads="1"/>
          </p:cNvSpPr>
          <p:nvPr userDrawn="1"/>
        </p:nvSpPr>
        <p:spPr bwMode="auto">
          <a:xfrm>
            <a:off x="7924800" y="6248400"/>
            <a:ext cx="1066800" cy="381000"/>
          </a:xfrm>
          <a:prstGeom prst="actionButtonBlank">
            <a:avLst/>
          </a:pr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3175">
                <a:solidFill>
                  <a:schemeClr val="bg1"/>
                </a:solidFill>
                <a:miter lim="800000"/>
                <a:headEnd/>
                <a:tailEnd/>
              </a14:hiddenLine>
            </a:ext>
          </a:extLst>
        </p:spPr>
        <p:txBody>
          <a:bodyPr wrap="none" anchor="ctr"/>
          <a:lstStyle/>
          <a:p>
            <a:pPr algn="ctr" eaLnBrk="0" hangingPunct="0"/>
            <a:r>
              <a:rPr lang="en-US" altLang="en-US" sz="2000" b="1">
                <a:latin typeface="Times New Roman" pitchFamily="18" charset="0"/>
              </a:rPr>
              <a:t>Agenda</a:t>
            </a:r>
            <a:endParaRPr lang="en-US" altLang="en-US" sz="2400">
              <a:latin typeface="Times New Roman" pitchFamily="18" charset="0"/>
            </a:endParaRPr>
          </a:p>
        </p:txBody>
      </p:sp>
      <p:sp>
        <p:nvSpPr>
          <p:cNvPr id="35849" name="AutoShape 9">
            <a:hlinkClick r:id="" action="ppaction://hlinkshowjump?jump=nextslide" highlightClick="1"/>
          </p:cNvPr>
          <p:cNvSpPr>
            <a:spLocks noChangeArrowheads="1"/>
          </p:cNvSpPr>
          <p:nvPr userDrawn="1"/>
        </p:nvSpPr>
        <p:spPr bwMode="auto">
          <a:xfrm>
            <a:off x="7213600" y="6248400"/>
            <a:ext cx="533400" cy="381000"/>
          </a:xfrm>
          <a:prstGeom prst="actionButtonForwardNext">
            <a:avLst/>
          </a:pr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3175">
                <a:solidFill>
                  <a:schemeClr val="bg1"/>
                </a:solidFill>
                <a:miter lim="800000"/>
                <a:headEnd/>
                <a:tailEnd/>
              </a14:hiddenLine>
            </a:ext>
          </a:extLst>
        </p:spPr>
        <p:txBody>
          <a:bodyPr wrap="none" anchor="ctr"/>
          <a:lstStyle/>
          <a:p>
            <a:endParaRPr lang="en-US"/>
          </a:p>
        </p:txBody>
      </p:sp>
      <p:sp>
        <p:nvSpPr>
          <p:cNvPr id="35850" name="AutoShape 10">
            <a:hlinkClick r:id="" action="ppaction://hlinkshowjump?jump=previousslide" highlightClick="1"/>
          </p:cNvPr>
          <p:cNvSpPr>
            <a:spLocks noChangeArrowheads="1"/>
          </p:cNvSpPr>
          <p:nvPr userDrawn="1"/>
        </p:nvSpPr>
        <p:spPr bwMode="auto">
          <a:xfrm>
            <a:off x="6502400" y="6248400"/>
            <a:ext cx="533400" cy="381000"/>
          </a:xfrm>
          <a:prstGeom prst="actionButtonBackPrevious">
            <a:avLst/>
          </a:pr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3175">
                <a:solidFill>
                  <a:schemeClr val="bg1"/>
                </a:solidFill>
                <a:miter lim="800000"/>
                <a:headEnd/>
                <a:tailEnd/>
              </a14:hiddenLine>
            </a:ext>
          </a:extLst>
        </p:spPr>
        <p:txBody>
          <a:bodyPr wrap="none" anchor="ctr"/>
          <a:lstStyle/>
          <a:p>
            <a:endParaRPr lang="en-US"/>
          </a:p>
        </p:txBody>
      </p:sp>
      <p:sp>
        <p:nvSpPr>
          <p:cNvPr id="35851" name="AutoShape 11">
            <a:hlinkClick r:id="" action="ppaction://hlinkshowjump?jump=lastslide" highlightClick="1"/>
          </p:cNvPr>
          <p:cNvSpPr>
            <a:spLocks noChangeArrowheads="1"/>
          </p:cNvSpPr>
          <p:nvPr userDrawn="1"/>
        </p:nvSpPr>
        <p:spPr bwMode="auto">
          <a:xfrm>
            <a:off x="5638800" y="6248400"/>
            <a:ext cx="685800" cy="381000"/>
          </a:xfrm>
          <a:prstGeom prst="actionButtonEnd">
            <a:avLst/>
          </a:prstGeom>
          <a:solidFill>
            <a:schemeClr val="bg1"/>
          </a:solidFill>
          <a:ln>
            <a:noFill/>
          </a:ln>
          <a:effectLst/>
          <a:extLst>
            <a:ext uri="{91240B29-F687-4F45-9708-019B960494DF}">
              <a14:hiddenLine xmlns:a14="http://schemas.microsoft.com/office/drawing/2010/main" w="31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2" name="Text Box 12"/>
          <p:cNvSpPr txBox="1">
            <a:spLocks noChangeArrowheads="1"/>
          </p:cNvSpPr>
          <p:nvPr userDrawn="1"/>
        </p:nvSpPr>
        <p:spPr bwMode="auto">
          <a:xfrm>
            <a:off x="3313113" y="6613525"/>
            <a:ext cx="2630487"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000">
                <a:solidFill>
                  <a:schemeClr val="bg1"/>
                </a:solidFill>
                <a:latin typeface="Times New Roman" pitchFamily="18" charset="0"/>
              </a:rPr>
              <a:t>Water Resources Investigations Report 00-4036</a:t>
            </a: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ransition spd="med"/>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9966">
                <a:gamma/>
                <a:shade val="46275"/>
                <a:invGamma/>
              </a:srgbClr>
            </a:gs>
            <a:gs pos="100000">
              <a:srgbClr val="339966"/>
            </a:gs>
          </a:gsLst>
          <a:lin ang="5400000" scaled="1"/>
        </a:gra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994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endParaRPr lang="en-US" altLang="en-US"/>
          </a:p>
        </p:txBody>
      </p:sp>
      <p:sp>
        <p:nvSpPr>
          <p:cNvPr id="399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endParaRPr lang="en-US" altLang="en-US"/>
          </a:p>
        </p:txBody>
      </p:sp>
      <p:sp>
        <p:nvSpPr>
          <p:cNvPr id="3994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fld id="{FBFF6A25-A71D-4999-B457-2DD83AC164F3}" type="slidenum">
              <a:rPr lang="en-US" altLang="en-US"/>
              <a:pPr/>
              <a:t>‹#›</a:t>
            </a:fld>
            <a:endParaRPr lang="en-US" altLang="en-US"/>
          </a:p>
        </p:txBody>
      </p:sp>
      <p:sp>
        <p:nvSpPr>
          <p:cNvPr id="39943" name="Rectangle 7"/>
          <p:cNvSpPr>
            <a:spLocks noChangeArrowheads="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0" hangingPunct="0"/>
            <a:fld id="{A419DEAC-AFC1-4622-8DEC-2AA15C6F113F}" type="slidenum">
              <a:rPr lang="en-US" altLang="en-US" sz="1400">
                <a:latin typeface="Times New Roman" pitchFamily="18" charset="0"/>
              </a:rPr>
              <a:pPr algn="r" eaLnBrk="0" hangingPunct="0"/>
              <a:t>‹#›</a:t>
            </a:fld>
            <a:endParaRPr lang="en-US" altLang="en-US" sz="1400">
              <a:latin typeface="Times New Roman" pitchFamily="18" charset="0"/>
            </a:endParaRPr>
          </a:p>
        </p:txBody>
      </p:sp>
      <p:sp>
        <p:nvSpPr>
          <p:cNvPr id="39944" name="AutoShape 8">
            <a:hlinkClick r:id="rId13" action="ppaction://hlinksldjump" highlightClick="1"/>
          </p:cNvPr>
          <p:cNvSpPr>
            <a:spLocks noChangeArrowheads="1"/>
          </p:cNvSpPr>
          <p:nvPr userDrawn="1"/>
        </p:nvSpPr>
        <p:spPr bwMode="auto">
          <a:xfrm>
            <a:off x="7924800" y="6248400"/>
            <a:ext cx="1066800" cy="381000"/>
          </a:xfrm>
          <a:prstGeom prst="actionButtonBlank">
            <a:avLst/>
          </a:pr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3175">
                <a:solidFill>
                  <a:schemeClr val="bg1"/>
                </a:solidFill>
                <a:miter lim="800000"/>
                <a:headEnd/>
                <a:tailEnd/>
              </a14:hiddenLine>
            </a:ext>
          </a:extLst>
        </p:spPr>
        <p:txBody>
          <a:bodyPr wrap="none" anchor="ctr"/>
          <a:lstStyle/>
          <a:p>
            <a:pPr algn="ctr" eaLnBrk="0" hangingPunct="0"/>
            <a:r>
              <a:rPr lang="en-US" altLang="en-US" sz="2000" b="1">
                <a:latin typeface="Times New Roman" pitchFamily="18" charset="0"/>
              </a:rPr>
              <a:t>Agenda</a:t>
            </a:r>
            <a:endParaRPr lang="en-US" altLang="en-US" sz="2400">
              <a:latin typeface="Times New Roman" pitchFamily="18" charset="0"/>
            </a:endParaRPr>
          </a:p>
        </p:txBody>
      </p:sp>
      <p:sp>
        <p:nvSpPr>
          <p:cNvPr id="39945" name="AutoShape 9">
            <a:hlinkClick r:id="" action="ppaction://hlinkshowjump?jump=nextslide" highlightClick="1"/>
          </p:cNvPr>
          <p:cNvSpPr>
            <a:spLocks noChangeArrowheads="1"/>
          </p:cNvSpPr>
          <p:nvPr userDrawn="1"/>
        </p:nvSpPr>
        <p:spPr bwMode="auto">
          <a:xfrm>
            <a:off x="7213600" y="6248400"/>
            <a:ext cx="533400" cy="381000"/>
          </a:xfrm>
          <a:prstGeom prst="actionButtonForwardNext">
            <a:avLst/>
          </a:pr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3175">
                <a:solidFill>
                  <a:schemeClr val="bg1"/>
                </a:solidFill>
                <a:miter lim="800000"/>
                <a:headEnd/>
                <a:tailEnd/>
              </a14:hiddenLine>
            </a:ext>
          </a:extLst>
        </p:spPr>
        <p:txBody>
          <a:bodyPr wrap="none" anchor="ctr"/>
          <a:lstStyle/>
          <a:p>
            <a:endParaRPr lang="en-US"/>
          </a:p>
        </p:txBody>
      </p:sp>
      <p:sp>
        <p:nvSpPr>
          <p:cNvPr id="39946" name="AutoShape 10">
            <a:hlinkClick r:id="" action="ppaction://hlinkshowjump?jump=previousslide" highlightClick="1"/>
          </p:cNvPr>
          <p:cNvSpPr>
            <a:spLocks noChangeArrowheads="1"/>
          </p:cNvSpPr>
          <p:nvPr userDrawn="1"/>
        </p:nvSpPr>
        <p:spPr bwMode="auto">
          <a:xfrm>
            <a:off x="6502400" y="6248400"/>
            <a:ext cx="533400" cy="381000"/>
          </a:xfrm>
          <a:prstGeom prst="actionButtonBackPrevious">
            <a:avLst/>
          </a:pr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3175">
                <a:solidFill>
                  <a:schemeClr val="bg1"/>
                </a:solidFill>
                <a:miter lim="800000"/>
                <a:headEnd/>
                <a:tailEnd/>
              </a14:hiddenLine>
            </a:ext>
          </a:extLst>
        </p:spPr>
        <p:txBody>
          <a:bodyPr wrap="none" anchor="ctr"/>
          <a:lstStyle/>
          <a:p>
            <a:endParaRPr lang="en-US"/>
          </a:p>
        </p:txBody>
      </p:sp>
      <p:sp>
        <p:nvSpPr>
          <p:cNvPr id="39947" name="AutoShape 11">
            <a:hlinkClick r:id="" action="ppaction://hlinkshowjump?jump=lastslide" highlightClick="1"/>
          </p:cNvPr>
          <p:cNvSpPr>
            <a:spLocks noChangeArrowheads="1"/>
          </p:cNvSpPr>
          <p:nvPr userDrawn="1"/>
        </p:nvSpPr>
        <p:spPr bwMode="auto">
          <a:xfrm>
            <a:off x="5638800" y="6248400"/>
            <a:ext cx="685800" cy="381000"/>
          </a:xfrm>
          <a:prstGeom prst="actionButtonEnd">
            <a:avLst/>
          </a:prstGeom>
          <a:solidFill>
            <a:schemeClr val="bg1"/>
          </a:solidFill>
          <a:ln>
            <a:noFill/>
          </a:ln>
          <a:effectLst/>
          <a:extLst>
            <a:ext uri="{91240B29-F687-4F45-9708-019B960494DF}">
              <a14:hiddenLine xmlns:a14="http://schemas.microsoft.com/office/drawing/2010/main" w="31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8" name="Text Box 12"/>
          <p:cNvSpPr txBox="1">
            <a:spLocks noChangeArrowheads="1"/>
          </p:cNvSpPr>
          <p:nvPr userDrawn="1"/>
        </p:nvSpPr>
        <p:spPr bwMode="auto">
          <a:xfrm>
            <a:off x="3313113" y="6613525"/>
            <a:ext cx="2630487"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000">
                <a:solidFill>
                  <a:schemeClr val="bg1"/>
                </a:solidFill>
                <a:latin typeface="Times New Roman" pitchFamily="18" charset="0"/>
              </a:rPr>
              <a:t>Water Resources Investigations Report 00-4036</a:t>
            </a: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spd="med"/>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316"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endParaRPr lang="en-US" altLang="en-US" smtClean="0">
              <a:solidFill>
                <a:srgbClr val="FFFFFF"/>
              </a:solidFill>
            </a:endParaRPr>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altLang="en-US" smtClean="0">
              <a:solidFill>
                <a:srgbClr val="FFFFFF"/>
              </a:solidFill>
            </a:endParaRPr>
          </a:p>
        </p:txBody>
      </p:sp>
      <p:sp>
        <p:nvSpPr>
          <p:cNvPr id="13318"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386BA6FD-4894-4282-8D22-A261DD0F1941}" type="slidenum">
              <a:rPr lang="en-US" altLang="en-US" smtClean="0">
                <a:solidFill>
                  <a:srgbClr val="FFFFFF"/>
                </a:solidFill>
              </a:rPr>
              <a:pPr/>
              <a:t>‹#›</a:t>
            </a:fld>
            <a:endParaRPr lang="en-US" altLang="en-US" smtClean="0">
              <a:solidFill>
                <a:srgbClr val="FFFFFF"/>
              </a:solidFill>
            </a:endParaRPr>
          </a:p>
        </p:txBody>
      </p:sp>
    </p:spTree>
    <p:extLst>
      <p:ext uri="{BB962C8B-B14F-4D97-AF65-F5344CB8AC3E}">
        <p14:creationId xmlns:p14="http://schemas.microsoft.com/office/powerpoint/2010/main" val="3875307382"/>
      </p:ext>
    </p:extLst>
  </p:cSld>
  <p:clrMap bg1="dk2" tx1="lt1" bg2="dk1"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45818D3-9744-439E-942E-955794F0F6BA}" type="datetimeFigureOut">
              <a:rPr lang="en-US" smtClean="0">
                <a:solidFill>
                  <a:prstClr val="white">
                    <a:tint val="75000"/>
                  </a:prstClr>
                </a:solidFill>
                <a:latin typeface="Calibri"/>
              </a:rPr>
              <a:pPr fontAlgn="auto">
                <a:spcBef>
                  <a:spcPts val="0"/>
                </a:spcBef>
                <a:spcAft>
                  <a:spcPts val="0"/>
                </a:spcAft>
              </a:pPr>
              <a:t>4/7/2015</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E72C682-5B8E-4BF6-8E4B-89DD059C61BA}" type="slidenum">
              <a:rPr lang="en-US" smtClean="0">
                <a:solidFill>
                  <a:prstClr val="white">
                    <a:tint val="75000"/>
                  </a:prstClr>
                </a:solidFill>
                <a:latin typeface="Calibri"/>
              </a:rPr>
              <a:pPr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025321371"/>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387"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3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b="0">
                <a:effectLst>
                  <a:outerShdw blurRad="38100" dist="38100" dir="2700000" algn="tl">
                    <a:srgbClr val="000000"/>
                  </a:outerShdw>
                </a:effectLst>
                <a:latin typeface="Arial" charset="0"/>
              </a:defRPr>
            </a:lvl1pPr>
          </a:lstStyle>
          <a:p>
            <a:endParaRPr lang="en-US" altLang="en-US">
              <a:solidFill>
                <a:srgbClr val="FFFFFF"/>
              </a:solidFill>
            </a:endParaRPr>
          </a:p>
        </p:txBody>
      </p:sp>
      <p:sp>
        <p:nvSpPr>
          <p:cNvPr id="163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b="0">
                <a:effectLst>
                  <a:outerShdw blurRad="38100" dist="38100" dir="2700000" algn="tl">
                    <a:srgbClr val="000000"/>
                  </a:outerShdw>
                </a:effectLst>
                <a:latin typeface="Arial" charset="0"/>
              </a:defRPr>
            </a:lvl1pPr>
          </a:lstStyle>
          <a:p>
            <a:endParaRPr lang="en-US" altLang="en-US">
              <a:solidFill>
                <a:srgbClr val="FFFFFF"/>
              </a:solidFill>
            </a:endParaRPr>
          </a:p>
        </p:txBody>
      </p:sp>
      <p:sp>
        <p:nvSpPr>
          <p:cNvPr id="1639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b="0">
                <a:effectLst>
                  <a:outerShdw blurRad="38100" dist="38100" dir="2700000" algn="tl">
                    <a:srgbClr val="000000"/>
                  </a:outerShdw>
                </a:effectLst>
                <a:latin typeface="Arial" charset="0"/>
              </a:defRPr>
            </a:lvl1pPr>
          </a:lstStyle>
          <a:p>
            <a:fld id="{8F776E78-24CA-45A4-954C-B037CC9769A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45358000"/>
      </p:ext>
    </p:extLst>
  </p:cSld>
  <p:clrMap bg1="dk1" tx1="lt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7.xml"/><Relationship Id="rId7" Type="http://schemas.openxmlformats.org/officeDocument/2006/relationships/image" Target="../media/image22.png"/><Relationship Id="rId2" Type="http://schemas.openxmlformats.org/officeDocument/2006/relationships/slideLayout" Target="../slideLayouts/slideLayout39.xml"/><Relationship Id="rId1" Type="http://schemas.openxmlformats.org/officeDocument/2006/relationships/vmlDrawing" Target="../drawings/vmlDrawing1.vml"/><Relationship Id="rId6" Type="http://schemas.openxmlformats.org/officeDocument/2006/relationships/image" Target="../media/image21.jpeg"/><Relationship Id="rId5" Type="http://schemas.openxmlformats.org/officeDocument/2006/relationships/image" Target="../media/image20.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8" Type="http://schemas.openxmlformats.org/officeDocument/2006/relationships/hyperlink" Target="http://wwwrcamnl.wr.usgs.gov/sws/SWTraining/FlashFandR/walkthrough/pcvw3.htm" TargetMode="External"/><Relationship Id="rId3" Type="http://schemas.openxmlformats.org/officeDocument/2006/relationships/hyperlink" Target="http://wwwrcamnl.wr.usgs.gov/sws/SWTraining/FlashFandR/walkthrough/pcvw1.map" TargetMode="External"/><Relationship Id="rId7" Type="http://schemas.openxmlformats.org/officeDocument/2006/relationships/hyperlink" Target="http://wwwrcamnl.wr.usgs.gov/sws/SWTraining/FlashFandR/walkthrough/pcvw4.htm" TargetMode="External"/><Relationship Id="rId2" Type="http://schemas.openxmlformats.org/officeDocument/2006/relationships/notesSlide" Target="../notesSlides/notesSlide33.xml"/><Relationship Id="rId1" Type="http://schemas.openxmlformats.org/officeDocument/2006/relationships/slideLayout" Target="../slideLayouts/slideLayout59.xml"/><Relationship Id="rId6" Type="http://schemas.openxmlformats.org/officeDocument/2006/relationships/hyperlink" Target="http://wwwrcamnl.wr.usgs.gov/sws/SWTraining/FlashFandR/walkthrough/pcvw5.htm" TargetMode="External"/><Relationship Id="rId5" Type="http://schemas.openxmlformats.org/officeDocument/2006/relationships/image" Target="http://wwwrcamnl.wr.usgs.gov/sws/SWTraining/FlashFandR/walkthrough/pcvw1.jpg" TargetMode="External"/><Relationship Id="rId10" Type="http://schemas.openxmlformats.org/officeDocument/2006/relationships/hyperlink" Target="http://wwwrcamnl.wr.usgs.gov/sws/SWTraining/FlashFandR/walkthrough/pcvw1.htm" TargetMode="External"/><Relationship Id="rId4" Type="http://schemas.openxmlformats.org/officeDocument/2006/relationships/image" Target="../media/image34.jpeg"/><Relationship Id="rId9" Type="http://schemas.openxmlformats.org/officeDocument/2006/relationships/hyperlink" Target="http://wwwrcamnl.wr.usgs.gov/sws/SWTraining/FlashFandR/walkthrough/pcvw2.ht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8.xml"/><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6.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12.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304800" y="1295400"/>
            <a:ext cx="9753600" cy="1470025"/>
          </a:xfrm>
        </p:spPr>
        <p:txBody>
          <a:bodyPr/>
          <a:lstStyle/>
          <a:p>
            <a:r>
              <a:rPr lang="en-US" altLang="en-US" sz="3200" b="1" dirty="0"/>
              <a:t>Introduction to Surface-Water Field Methods</a:t>
            </a:r>
            <a:br>
              <a:rPr lang="en-US" altLang="en-US" sz="3200" b="1" dirty="0"/>
            </a:br>
            <a:endParaRPr lang="en-US" altLang="en-US" sz="3200" b="1" dirty="0"/>
          </a:p>
        </p:txBody>
      </p:sp>
      <p:sp>
        <p:nvSpPr>
          <p:cNvPr id="2" name="Subtitle 1"/>
          <p:cNvSpPr>
            <a:spLocks noGrp="1"/>
          </p:cNvSpPr>
          <p:nvPr>
            <p:ph type="subTitle" idx="1"/>
          </p:nvPr>
        </p:nvSpPr>
        <p:spPr>
          <a:xfrm>
            <a:off x="1295400" y="2743200"/>
            <a:ext cx="6400800" cy="1295400"/>
          </a:xfrm>
        </p:spPr>
        <p:txBody>
          <a:bodyPr/>
          <a:lstStyle/>
          <a:p>
            <a:r>
              <a:rPr lang="en-US" dirty="0" smtClean="0"/>
              <a:t>Site selection, datum, and example stations</a:t>
            </a:r>
            <a:endParaRPr lang="en-US"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Rot="1" noChangeArrowheads="1"/>
          </p:cNvSpPr>
          <p:nvPr>
            <p:ph type="ctrTitle"/>
          </p:nvPr>
        </p:nvSpPr>
        <p:spPr>
          <a:xfrm>
            <a:off x="283029" y="228600"/>
            <a:ext cx="8839200" cy="685800"/>
          </a:xfrm>
        </p:spPr>
        <p:txBody>
          <a:bodyPr/>
          <a:lstStyle/>
          <a:p>
            <a:r>
              <a:rPr lang="en-US" altLang="en-US" sz="3600" dirty="0">
                <a:solidFill>
                  <a:srgbClr val="FFFF66"/>
                </a:solidFill>
              </a:rPr>
              <a:t>Examples of Controls – “Floodplain”</a:t>
            </a:r>
          </a:p>
        </p:txBody>
      </p:sp>
      <p:pic>
        <p:nvPicPr>
          <p:cNvPr id="37893" name="Picture 5" descr="Confluence of Mississippi &#10;and Missouri Rivers, August 1993.  Extensive floods in the Mississippi River Basin during the &#10;spring and summer of 1993 caused $20 billion in damages. (Photograph, Srenco Photography, St. &#10;Louis, Mo.)"/>
          <p:cNvPicPr>
            <a:picLocks noChangeAspect="1" noChangeArrowheads="1"/>
          </p:cNvPicPr>
          <p:nvPr/>
        </p:nvPicPr>
        <p:blipFill>
          <a:blip r:embed="rId3">
            <a:extLst>
              <a:ext uri="{28A0092B-C50C-407E-A947-70E740481C1C}">
                <a14:useLocalDpi xmlns:a14="http://schemas.microsoft.com/office/drawing/2010/main" val="0"/>
              </a:ext>
            </a:extLst>
          </a:blip>
          <a:srcRect l="2043" t="3746" r="1978" b="17596"/>
          <a:stretch>
            <a:fillRect/>
          </a:stretch>
        </p:blipFill>
        <p:spPr bwMode="auto">
          <a:xfrm>
            <a:off x="1271814" y="1075978"/>
            <a:ext cx="6781800" cy="499711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898" name="Rectangle 10"/>
          <p:cNvSpPr>
            <a:spLocks noChangeArrowheads="1"/>
          </p:cNvSpPr>
          <p:nvPr/>
        </p:nvSpPr>
        <p:spPr bwMode="auto">
          <a:xfrm>
            <a:off x="3429000" y="6264275"/>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000" b="1" dirty="0" smtClean="0">
                <a:solidFill>
                  <a:srgbClr val="FFFFFF"/>
                </a:solidFill>
                <a:effectLst>
                  <a:outerShdw blurRad="38100" dist="38100" dir="2700000" algn="tl">
                    <a:srgbClr val="000000"/>
                  </a:outerShdw>
                </a:effectLst>
              </a:rPr>
              <a:t>Overbank flow</a:t>
            </a:r>
          </a:p>
        </p:txBody>
      </p:sp>
    </p:spTree>
    <p:extLst>
      <p:ext uri="{BB962C8B-B14F-4D97-AF65-F5344CB8AC3E}">
        <p14:creationId xmlns:p14="http://schemas.microsoft.com/office/powerpoint/2010/main" val="1168825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p:txBody>
          <a:bodyPr/>
          <a:lstStyle/>
          <a:p>
            <a:r>
              <a:rPr lang="en-US" altLang="en-US" sz="3600">
                <a:solidFill>
                  <a:srgbClr val="FFFF66"/>
                </a:solidFill>
              </a:rPr>
              <a:t>Different Controls, Same Site</a:t>
            </a:r>
          </a:p>
        </p:txBody>
      </p:sp>
      <p:pic>
        <p:nvPicPr>
          <p:cNvPr id="28684" name="Picture 1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010150" y="1524000"/>
            <a:ext cx="3829050" cy="5105400"/>
          </a:xfrm>
          <a:noFill/>
          <a:ln w="38100" cap="flat">
            <a:solidFill>
              <a:schemeClr val="tx1"/>
            </a:solidFill>
            <a:miter lim="800000"/>
            <a:headEnd type="none" w="med" len="med"/>
            <a:tailEnd type="none" w="med" len="med"/>
          </a:ln>
          <a:extLst>
            <a:ext uri="{909E8E84-426E-40DD-AFC4-6F175D3DCCD1}">
              <a14:hiddenFill xmlns:a14="http://schemas.microsoft.com/office/drawing/2010/main">
                <a:solidFill>
                  <a:schemeClr val="bg1"/>
                </a:solidFill>
              </a14:hiddenFill>
            </a:ext>
          </a:extLst>
        </p:spPr>
      </p:pic>
      <p:sp>
        <p:nvSpPr>
          <p:cNvPr id="28675" name="Text Box 3"/>
          <p:cNvSpPr txBox="1">
            <a:spLocks noChangeArrowheads="1"/>
          </p:cNvSpPr>
          <p:nvPr/>
        </p:nvSpPr>
        <p:spPr bwMode="auto">
          <a:xfrm>
            <a:off x="76200" y="6096000"/>
            <a:ext cx="48799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en-US" sz="2000" b="1" smtClean="0">
                <a:solidFill>
                  <a:srgbClr val="FFFF66"/>
                </a:solidFill>
                <a:effectLst>
                  <a:outerShdw blurRad="38100" dist="38100" dir="2700000" algn="tl">
                    <a:srgbClr val="000000"/>
                  </a:outerShdw>
                </a:effectLst>
                <a:latin typeface="Helvetica" pitchFamily="34" charset="0"/>
              </a:rPr>
              <a:t>Section Control under 25 Feet of Water</a:t>
            </a:r>
          </a:p>
          <a:p>
            <a:pPr algn="r" eaLnBrk="0" hangingPunct="0"/>
            <a:r>
              <a:rPr lang="en-US" altLang="en-US" sz="2000" b="1" smtClean="0">
                <a:solidFill>
                  <a:srgbClr val="FFFF66"/>
                </a:solidFill>
                <a:effectLst>
                  <a:outerShdw blurRad="38100" dist="38100" dir="2700000" algn="tl">
                    <a:srgbClr val="000000"/>
                  </a:outerShdw>
                </a:effectLst>
                <a:latin typeface="Helvetica" pitchFamily="34" charset="0"/>
              </a:rPr>
              <a:t>(Channel Control)</a:t>
            </a:r>
            <a:endParaRPr lang="en-US" altLang="en-US" sz="1200" b="1" smtClean="0">
              <a:solidFill>
                <a:srgbClr val="FFFF66"/>
              </a:solidFill>
              <a:effectLst>
                <a:outerShdw blurRad="38100" dist="38100" dir="2700000" algn="tl">
                  <a:srgbClr val="000000"/>
                </a:outerShdw>
              </a:effectLst>
              <a:latin typeface="Helvetica" pitchFamily="34" charset="0"/>
            </a:endParaRPr>
          </a:p>
        </p:txBody>
      </p:sp>
      <p:sp>
        <p:nvSpPr>
          <p:cNvPr id="28677" name="Text Box 5"/>
          <p:cNvSpPr txBox="1">
            <a:spLocks noChangeArrowheads="1"/>
          </p:cNvSpPr>
          <p:nvPr/>
        </p:nvSpPr>
        <p:spPr bwMode="auto">
          <a:xfrm>
            <a:off x="1371600" y="4648200"/>
            <a:ext cx="2074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b="1" smtClean="0">
                <a:solidFill>
                  <a:srgbClr val="FFFF66"/>
                </a:solidFill>
                <a:effectLst>
                  <a:outerShdw blurRad="38100" dist="38100" dir="2700000" algn="tl">
                    <a:srgbClr val="000000"/>
                  </a:outerShdw>
                </a:effectLst>
                <a:latin typeface="Helvetica" pitchFamily="34" charset="0"/>
              </a:rPr>
              <a:t>Section Control</a:t>
            </a:r>
            <a:endParaRPr lang="en-US" altLang="en-US" sz="1200" b="1" smtClean="0">
              <a:solidFill>
                <a:srgbClr val="FFFF66"/>
              </a:solidFill>
              <a:effectLst>
                <a:outerShdw blurRad="38100" dist="38100" dir="2700000" algn="tl">
                  <a:srgbClr val="000000"/>
                </a:outerShdw>
              </a:effectLst>
              <a:latin typeface="Helvetica" pitchFamily="34" charset="0"/>
            </a:endParaRPr>
          </a:p>
        </p:txBody>
      </p:sp>
      <p:pic>
        <p:nvPicPr>
          <p:cNvPr id="28686" name="Picture 14"/>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28600" y="1524000"/>
            <a:ext cx="4114800" cy="3086100"/>
          </a:xfrm>
          <a:noFill/>
          <a:ln w="38100">
            <a:solidFill>
              <a:schemeClr val="tx1"/>
            </a:solidFill>
            <a:miter lim="800000"/>
            <a:headEnd/>
            <a:tailEnd/>
          </a:ln>
        </p:spPr>
      </p:pic>
    </p:spTree>
    <p:extLst>
      <p:ext uri="{BB962C8B-B14F-4D97-AF65-F5344CB8AC3E}">
        <p14:creationId xmlns:p14="http://schemas.microsoft.com/office/powerpoint/2010/main" val="93679388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4" name="Picture 1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6400" y="1371600"/>
            <a:ext cx="5943600" cy="4457700"/>
          </a:xfrm>
          <a:noFill/>
          <a:ln w="38100">
            <a:solidFill>
              <a:schemeClr val="tx1"/>
            </a:solidFill>
            <a:miter lim="800000"/>
            <a:headEnd/>
            <a:tailEnd/>
          </a:ln>
        </p:spPr>
      </p:pic>
      <p:sp>
        <p:nvSpPr>
          <p:cNvPr id="22547" name="Rectangle 19"/>
          <p:cNvSpPr>
            <a:spLocks noGrp="1" noRot="1" noChangeArrowheads="1"/>
          </p:cNvSpPr>
          <p:nvPr>
            <p:ph type="title"/>
          </p:nvPr>
        </p:nvSpPr>
        <p:spPr>
          <a:xfrm>
            <a:off x="0" y="228600"/>
            <a:ext cx="9144000" cy="1143000"/>
          </a:xfrm>
          <a:noFill/>
          <a:ln/>
        </p:spPr>
        <p:txBody>
          <a:bodyPr/>
          <a:lstStyle/>
          <a:p>
            <a:r>
              <a:rPr lang="en-US" altLang="en-US" sz="3600">
                <a:solidFill>
                  <a:srgbClr val="FFFF00"/>
                </a:solidFill>
              </a:rPr>
              <a:t>Examples of Controls - Changes</a:t>
            </a:r>
          </a:p>
        </p:txBody>
      </p:sp>
      <p:sp>
        <p:nvSpPr>
          <p:cNvPr id="22548" name="Text Box 20"/>
          <p:cNvSpPr txBox="1">
            <a:spLocks noChangeArrowheads="1"/>
          </p:cNvSpPr>
          <p:nvPr/>
        </p:nvSpPr>
        <p:spPr bwMode="auto">
          <a:xfrm>
            <a:off x="3429000" y="5991225"/>
            <a:ext cx="2679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b="1" smtClean="0">
                <a:solidFill>
                  <a:srgbClr val="FFFF66"/>
                </a:solidFill>
                <a:effectLst>
                  <a:outerShdw blurRad="38100" dist="38100" dir="2700000" algn="tl">
                    <a:srgbClr val="000000"/>
                  </a:outerShdw>
                </a:effectLst>
                <a:latin typeface="Helvetica" pitchFamily="34" charset="0"/>
              </a:rPr>
              <a:t>(Dam) Beavers</a:t>
            </a:r>
          </a:p>
        </p:txBody>
      </p:sp>
    </p:spTree>
    <p:extLst>
      <p:ext uri="{BB962C8B-B14F-4D97-AF65-F5344CB8AC3E}">
        <p14:creationId xmlns:p14="http://schemas.microsoft.com/office/powerpoint/2010/main" val="47223106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3"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981200" y="1371600"/>
            <a:ext cx="5181600" cy="4667250"/>
          </a:xfrm>
          <a:noFill/>
          <a:ln w="38100">
            <a:solidFill>
              <a:schemeClr val="tx1"/>
            </a:solidFill>
            <a:miter lim="800000"/>
            <a:headEnd/>
            <a:tailEnd/>
          </a:ln>
        </p:spPr>
      </p:pic>
      <p:sp>
        <p:nvSpPr>
          <p:cNvPr id="34827" name="Rectangle 11"/>
          <p:cNvSpPr>
            <a:spLocks noRot="1" noChangeArrowheads="1"/>
          </p:cNvSpPr>
          <p:nvPr/>
        </p:nvSpPr>
        <p:spPr bwMode="auto">
          <a:xfrm>
            <a:off x="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Arial" charset="0"/>
              </a:defRPr>
            </a:lvl1pPr>
            <a:lvl2pPr algn="ctr">
              <a:defRPr sz="4400">
                <a:solidFill>
                  <a:schemeClr val="tx2"/>
                </a:solidFill>
                <a:effectLst>
                  <a:outerShdw blurRad="38100" dist="38100" dir="2700000" algn="tl">
                    <a:srgbClr val="000000"/>
                  </a:outerShdw>
                </a:effectLst>
                <a:latin typeface="Arial" charset="0"/>
              </a:defRPr>
            </a:lvl2pPr>
            <a:lvl3pPr algn="ctr">
              <a:defRPr sz="4400">
                <a:solidFill>
                  <a:schemeClr val="tx2"/>
                </a:solidFill>
                <a:effectLst>
                  <a:outerShdw blurRad="38100" dist="38100" dir="2700000" algn="tl">
                    <a:srgbClr val="000000"/>
                  </a:outerShdw>
                </a:effectLst>
                <a:latin typeface="Arial" charset="0"/>
              </a:defRPr>
            </a:lvl3pPr>
            <a:lvl4pPr algn="ctr">
              <a:defRPr sz="4400">
                <a:solidFill>
                  <a:schemeClr val="tx2"/>
                </a:solidFill>
                <a:effectLst>
                  <a:outerShdw blurRad="38100" dist="38100" dir="2700000" algn="tl">
                    <a:srgbClr val="000000"/>
                  </a:outerShdw>
                </a:effectLst>
                <a:latin typeface="Arial" charset="0"/>
              </a:defRPr>
            </a:lvl4pPr>
            <a:lvl5pPr algn="ctr">
              <a:defRPr sz="4400">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altLang="en-US" sz="3600" smtClean="0">
                <a:solidFill>
                  <a:srgbClr val="FFFF00"/>
                </a:solidFill>
              </a:rPr>
              <a:t>Examples of Controls - Changes</a:t>
            </a:r>
          </a:p>
        </p:txBody>
      </p:sp>
      <p:sp>
        <p:nvSpPr>
          <p:cNvPr id="34828" name="Text Box 12"/>
          <p:cNvSpPr txBox="1">
            <a:spLocks noChangeArrowheads="1"/>
          </p:cNvSpPr>
          <p:nvPr/>
        </p:nvSpPr>
        <p:spPr bwMode="auto">
          <a:xfrm>
            <a:off x="2895600" y="6110288"/>
            <a:ext cx="37274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b="1" smtClean="0">
                <a:solidFill>
                  <a:srgbClr val="FFFF66"/>
                </a:solidFill>
                <a:latin typeface="Helvetica" pitchFamily="34" charset="0"/>
              </a:rPr>
              <a:t>Vegetation - Grasses</a:t>
            </a:r>
          </a:p>
        </p:txBody>
      </p:sp>
    </p:spTree>
    <p:extLst>
      <p:ext uri="{BB962C8B-B14F-4D97-AF65-F5344CB8AC3E}">
        <p14:creationId xmlns:p14="http://schemas.microsoft.com/office/powerpoint/2010/main" val="2226157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Rot="1" noChangeArrowheads="1"/>
          </p:cNvSpPr>
          <p:nvPr/>
        </p:nvSpPr>
        <p:spPr bwMode="auto">
          <a:xfrm>
            <a:off x="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Arial" charset="0"/>
              </a:defRPr>
            </a:lvl1pPr>
            <a:lvl2pPr algn="ctr">
              <a:defRPr sz="4400">
                <a:solidFill>
                  <a:schemeClr val="tx2"/>
                </a:solidFill>
                <a:effectLst>
                  <a:outerShdw blurRad="38100" dist="38100" dir="2700000" algn="tl">
                    <a:srgbClr val="000000"/>
                  </a:outerShdw>
                </a:effectLst>
                <a:latin typeface="Arial" charset="0"/>
              </a:defRPr>
            </a:lvl2pPr>
            <a:lvl3pPr algn="ctr">
              <a:defRPr sz="4400">
                <a:solidFill>
                  <a:schemeClr val="tx2"/>
                </a:solidFill>
                <a:effectLst>
                  <a:outerShdw blurRad="38100" dist="38100" dir="2700000" algn="tl">
                    <a:srgbClr val="000000"/>
                  </a:outerShdw>
                </a:effectLst>
                <a:latin typeface="Arial" charset="0"/>
              </a:defRPr>
            </a:lvl3pPr>
            <a:lvl4pPr algn="ctr">
              <a:defRPr sz="4400">
                <a:solidFill>
                  <a:schemeClr val="tx2"/>
                </a:solidFill>
                <a:effectLst>
                  <a:outerShdw blurRad="38100" dist="38100" dir="2700000" algn="tl">
                    <a:srgbClr val="000000"/>
                  </a:outerShdw>
                </a:effectLst>
                <a:latin typeface="Arial" charset="0"/>
              </a:defRPr>
            </a:lvl4pPr>
            <a:lvl5pPr algn="ctr">
              <a:defRPr sz="4400">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altLang="en-US" sz="3600" smtClean="0">
                <a:solidFill>
                  <a:srgbClr val="FFFF00"/>
                </a:solidFill>
              </a:rPr>
              <a:t>Examples of Controls - Changes</a:t>
            </a:r>
          </a:p>
        </p:txBody>
      </p:sp>
      <p:sp>
        <p:nvSpPr>
          <p:cNvPr id="56324" name="Text Box 4"/>
          <p:cNvSpPr txBox="1">
            <a:spLocks noChangeArrowheads="1"/>
          </p:cNvSpPr>
          <p:nvPr/>
        </p:nvSpPr>
        <p:spPr bwMode="auto">
          <a:xfrm>
            <a:off x="2895600" y="6110288"/>
            <a:ext cx="32908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b="1" smtClean="0">
                <a:solidFill>
                  <a:srgbClr val="FFFF66"/>
                </a:solidFill>
                <a:effectLst>
                  <a:outerShdw blurRad="38100" dist="38100" dir="2700000" algn="tl">
                    <a:srgbClr val="000000"/>
                  </a:outerShdw>
                </a:effectLst>
                <a:latin typeface="Helvetica" pitchFamily="34" charset="0"/>
              </a:rPr>
              <a:t>Vegetation - Algae</a:t>
            </a:r>
          </a:p>
        </p:txBody>
      </p:sp>
      <p:pic>
        <p:nvPicPr>
          <p:cNvPr id="563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096000" cy="4572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665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sz="quarter"/>
          </p:nvPr>
        </p:nvSpPr>
        <p:spPr/>
        <p:txBody>
          <a:bodyPr/>
          <a:lstStyle/>
          <a:p>
            <a:r>
              <a:rPr lang="en-US" altLang="en-US" sz="3600">
                <a:solidFill>
                  <a:srgbClr val="FFFF66"/>
                </a:solidFill>
              </a:rPr>
              <a:t>Artificial Controls</a:t>
            </a:r>
            <a:endParaRPr lang="en-US" altLang="en-US" sz="3600"/>
          </a:p>
        </p:txBody>
      </p:sp>
      <p:pic>
        <p:nvPicPr>
          <p:cNvPr id="11284" name="Picture 20" descr="Control1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810000"/>
            <a:ext cx="3270250" cy="2208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86" name="Text Box 22"/>
          <p:cNvSpPr txBox="1">
            <a:spLocks noChangeArrowheads="1"/>
          </p:cNvSpPr>
          <p:nvPr/>
        </p:nvSpPr>
        <p:spPr bwMode="auto">
          <a:xfrm>
            <a:off x="533400" y="2205038"/>
            <a:ext cx="4572000"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FontTx/>
              <a:buChar char="•"/>
            </a:pPr>
            <a:r>
              <a:rPr lang="en-US" altLang="en-US" sz="2800" b="1" smtClean="0">
                <a:solidFill>
                  <a:srgbClr val="FFFFFF"/>
                </a:solidFill>
                <a:effectLst>
                  <a:outerShdw blurRad="38100" dist="38100" dir="2700000" algn="tl">
                    <a:srgbClr val="000000"/>
                  </a:outerShdw>
                </a:effectLst>
              </a:rPr>
              <a:t>An artificial control is a structure built in a stream channel to stabilize and constrict the channel at a section</a:t>
            </a:r>
          </a:p>
          <a:p>
            <a:pPr eaLnBrk="0" hangingPunct="0">
              <a:buFontTx/>
              <a:buChar char="•"/>
            </a:pPr>
            <a:r>
              <a:rPr lang="en-US" altLang="en-US" sz="2800" b="1" smtClean="0">
                <a:solidFill>
                  <a:srgbClr val="FFFFFF"/>
                </a:solidFill>
                <a:effectLst>
                  <a:outerShdw blurRad="38100" dist="38100" dir="2700000" algn="tl">
                    <a:srgbClr val="000000"/>
                  </a:outerShdw>
                </a:effectLst>
              </a:rPr>
              <a:t>They are very SENSITIVE and STABLE </a:t>
            </a:r>
          </a:p>
          <a:p>
            <a:pPr eaLnBrk="0" hangingPunct="0">
              <a:buFontTx/>
              <a:buChar char="•"/>
            </a:pPr>
            <a:endParaRPr lang="en-US" altLang="en-US" sz="2800" b="1" smtClean="0">
              <a:solidFill>
                <a:srgbClr val="FFFFFF"/>
              </a:solidFill>
              <a:effectLst>
                <a:outerShdw blurRad="38100" dist="38100" dir="2700000" algn="tl">
                  <a:srgbClr val="000000"/>
                </a:outerShdw>
              </a:effectLst>
            </a:endParaRPr>
          </a:p>
          <a:p>
            <a:pPr eaLnBrk="0" hangingPunct="0">
              <a:spcBef>
                <a:spcPct val="50000"/>
              </a:spcBef>
              <a:buFontTx/>
              <a:buChar char="•"/>
            </a:pPr>
            <a:endParaRPr lang="en-US" altLang="en-US" sz="2800" b="1" smtClean="0">
              <a:solidFill>
                <a:srgbClr val="FFFFFF"/>
              </a:solidFill>
            </a:endParaRPr>
          </a:p>
        </p:txBody>
      </p:sp>
      <p:pic>
        <p:nvPicPr>
          <p:cNvPr id="6" name="Picture 11" descr="thiwei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5164" y="1367970"/>
            <a:ext cx="3352800" cy="22447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quarter" idx="3"/>
          </p:nvPr>
        </p:nvSpPr>
        <p:spPr/>
        <p:txBody>
          <a:bodyPr/>
          <a:lstStyle/>
          <a:p>
            <a:endParaRPr lang="en-US"/>
          </a:p>
        </p:txBody>
      </p:sp>
    </p:spTree>
    <p:extLst>
      <p:ext uri="{BB962C8B-B14F-4D97-AF65-F5344CB8AC3E}">
        <p14:creationId xmlns:p14="http://schemas.microsoft.com/office/powerpoint/2010/main" val="419054941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a:xfrm>
            <a:off x="304800" y="2057400"/>
            <a:ext cx="8510588" cy="1325563"/>
          </a:xfrm>
        </p:spPr>
        <p:txBody>
          <a:bodyPr/>
          <a:lstStyle/>
          <a:p>
            <a:r>
              <a:rPr lang="en-US" altLang="en-US" sz="3600" dirty="0" smtClean="0">
                <a:solidFill>
                  <a:srgbClr val="FFFF00"/>
                </a:solidFill>
              </a:rPr>
              <a:t>Controls are important because they determine the shape of stage-discharge ratings</a:t>
            </a:r>
            <a:endParaRPr lang="en-US" altLang="en-US" sz="3600" dirty="0">
              <a:solidFill>
                <a:srgbClr val="FFFF00"/>
              </a:solidFill>
            </a:endParaRPr>
          </a:p>
        </p:txBody>
      </p:sp>
    </p:spTree>
    <p:extLst>
      <p:ext uri="{BB962C8B-B14F-4D97-AF65-F5344CB8AC3E}">
        <p14:creationId xmlns:p14="http://schemas.microsoft.com/office/powerpoint/2010/main" val="12901570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p:txBody>
          <a:bodyPr/>
          <a:lstStyle/>
          <a:p>
            <a:r>
              <a:rPr lang="en-US" altLang="en-US" sz="3600" dirty="0">
                <a:solidFill>
                  <a:srgbClr val="FFFF00"/>
                </a:solidFill>
              </a:rPr>
              <a:t>Stage-Discharge Relation</a:t>
            </a:r>
          </a:p>
        </p:txBody>
      </p:sp>
      <p:pic>
        <p:nvPicPr>
          <p:cNvPr id="409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597025"/>
            <a:ext cx="5105400"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7" name="Rectangle 7"/>
          <p:cNvSpPr>
            <a:spLocks noGrp="1" noRot="1" noChangeArrowheads="1"/>
          </p:cNvSpPr>
          <p:nvPr>
            <p:ph type="body" idx="1"/>
          </p:nvPr>
        </p:nvSpPr>
        <p:spPr>
          <a:xfrm>
            <a:off x="381000" y="5105400"/>
            <a:ext cx="8540750" cy="1447800"/>
          </a:xfrm>
        </p:spPr>
        <p:txBody>
          <a:bodyPr/>
          <a:lstStyle/>
          <a:p>
            <a:pPr eaLnBrk="0" hangingPunct="0">
              <a:spcBef>
                <a:spcPct val="0"/>
              </a:spcBef>
              <a:buClrTx/>
              <a:buFontTx/>
              <a:buChar char="•"/>
            </a:pPr>
            <a:r>
              <a:rPr lang="en-US" altLang="en-US" sz="2400">
                <a:effectLst/>
              </a:rPr>
              <a:t>The conversion of a record of stage to a record of discharge is made by the use of a stage-discharge relation </a:t>
            </a:r>
          </a:p>
          <a:p>
            <a:pPr>
              <a:buClr>
                <a:schemeClr val="tx1"/>
              </a:buClr>
              <a:buFontTx/>
              <a:buChar char="•"/>
            </a:pPr>
            <a:r>
              <a:rPr lang="en-US" altLang="en-US" sz="2400">
                <a:effectLst/>
              </a:rPr>
              <a:t>This relation is often referred to as a "rating"</a:t>
            </a:r>
          </a:p>
        </p:txBody>
      </p:sp>
    </p:spTree>
    <p:extLst>
      <p:ext uri="{BB962C8B-B14F-4D97-AF65-F5344CB8AC3E}">
        <p14:creationId xmlns:p14="http://schemas.microsoft.com/office/powerpoint/2010/main" val="577281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a:xfrm>
            <a:off x="533400" y="304800"/>
            <a:ext cx="7192963" cy="781050"/>
          </a:xfrm>
        </p:spPr>
        <p:txBody>
          <a:bodyPr/>
          <a:lstStyle/>
          <a:p>
            <a:r>
              <a:rPr lang="en-US" altLang="en-US" sz="3200">
                <a:solidFill>
                  <a:srgbClr val="FFFF00"/>
                </a:solidFill>
              </a:rPr>
              <a:t>Ratings are developed by making discharge measurements</a:t>
            </a:r>
            <a:endParaRPr lang="en-US" altLang="en-US"/>
          </a:p>
        </p:txBody>
      </p:sp>
      <p:graphicFrame>
        <p:nvGraphicFramePr>
          <p:cNvPr id="86019" name="Object 3"/>
          <p:cNvGraphicFramePr>
            <a:graphicFrameLocks noChangeAspect="1"/>
          </p:cNvGraphicFramePr>
          <p:nvPr/>
        </p:nvGraphicFramePr>
        <p:xfrm>
          <a:off x="1355725" y="1612900"/>
          <a:ext cx="6523038" cy="3665538"/>
        </p:xfrm>
        <a:graphic>
          <a:graphicData uri="http://schemas.openxmlformats.org/presentationml/2006/ole">
            <mc:AlternateContent xmlns:mc="http://schemas.openxmlformats.org/markup-compatibility/2006">
              <mc:Choice xmlns:v="urn:schemas-microsoft-com:vml" Requires="v">
                <p:oleObj spid="_x0000_s7185" name="Worksheet" r:id="rId4" imgW="7972831" imgH="4477232" progId="Excel.Sheet.8">
                  <p:embed/>
                </p:oleObj>
              </mc:Choice>
              <mc:Fallback>
                <p:oleObj name="Worksheet" r:id="rId4" imgW="7972831" imgH="4477232"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5725" y="1612900"/>
                        <a:ext cx="6523038" cy="366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6021" name="Picture 5" descr="pina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4663" y="4397375"/>
            <a:ext cx="3192462" cy="2071688"/>
          </a:xfrm>
          <a:prstGeom prst="rect">
            <a:avLst/>
          </a:prstGeom>
          <a:noFill/>
          <a:ln w="6350">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86023" name="Oval 7"/>
          <p:cNvSpPr>
            <a:spLocks noChangeArrowheads="1"/>
          </p:cNvSpPr>
          <p:nvPr/>
        </p:nvSpPr>
        <p:spPr bwMode="auto">
          <a:xfrm>
            <a:off x="2971800" y="4068763"/>
            <a:ext cx="76200" cy="76200"/>
          </a:xfrm>
          <a:prstGeom prst="ellipse">
            <a:avLst/>
          </a:prstGeom>
          <a:solidFill>
            <a:srgbClr val="FF6600"/>
          </a:solidFill>
          <a:ln w="12700" cap="sq">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endParaRPr>
          </a:p>
        </p:txBody>
      </p:sp>
      <p:sp>
        <p:nvSpPr>
          <p:cNvPr id="86024" name="Oval 8"/>
          <p:cNvSpPr>
            <a:spLocks noChangeArrowheads="1"/>
          </p:cNvSpPr>
          <p:nvPr/>
        </p:nvSpPr>
        <p:spPr bwMode="auto">
          <a:xfrm>
            <a:off x="4297363" y="3489325"/>
            <a:ext cx="76200" cy="76200"/>
          </a:xfrm>
          <a:prstGeom prst="ellipse">
            <a:avLst/>
          </a:prstGeom>
          <a:solidFill>
            <a:srgbClr val="FF6600"/>
          </a:solidFill>
          <a:ln w="12700" cap="sq">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endParaRPr>
          </a:p>
        </p:txBody>
      </p:sp>
      <p:sp>
        <p:nvSpPr>
          <p:cNvPr id="86025" name="Oval 9"/>
          <p:cNvSpPr>
            <a:spLocks noChangeArrowheads="1"/>
          </p:cNvSpPr>
          <p:nvPr/>
        </p:nvSpPr>
        <p:spPr bwMode="auto">
          <a:xfrm>
            <a:off x="6108700" y="2590800"/>
            <a:ext cx="76200" cy="76200"/>
          </a:xfrm>
          <a:prstGeom prst="ellipse">
            <a:avLst/>
          </a:prstGeom>
          <a:solidFill>
            <a:srgbClr val="FF6600"/>
          </a:solidFill>
          <a:ln w="12700" cap="sq">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endParaRPr>
          </a:p>
        </p:txBody>
      </p:sp>
      <p:sp>
        <p:nvSpPr>
          <p:cNvPr id="86026" name="Line 10"/>
          <p:cNvSpPr>
            <a:spLocks noChangeShapeType="1"/>
          </p:cNvSpPr>
          <p:nvPr/>
        </p:nvSpPr>
        <p:spPr bwMode="auto">
          <a:xfrm flipV="1">
            <a:off x="2527300" y="4200525"/>
            <a:ext cx="444500" cy="536575"/>
          </a:xfrm>
          <a:prstGeom prst="line">
            <a:avLst/>
          </a:prstGeom>
          <a:noFill/>
          <a:ln w="1905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endParaRPr>
          </a:p>
        </p:txBody>
      </p:sp>
      <p:sp>
        <p:nvSpPr>
          <p:cNvPr id="86027" name="Line 11"/>
          <p:cNvSpPr>
            <a:spLocks noChangeShapeType="1"/>
          </p:cNvSpPr>
          <p:nvPr/>
        </p:nvSpPr>
        <p:spPr bwMode="auto">
          <a:xfrm flipH="1" flipV="1">
            <a:off x="4386263" y="3578225"/>
            <a:ext cx="1455737" cy="1171575"/>
          </a:xfrm>
          <a:prstGeom prst="line">
            <a:avLst/>
          </a:prstGeom>
          <a:noFill/>
          <a:ln w="1905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endParaRPr>
          </a:p>
        </p:txBody>
      </p:sp>
      <p:sp>
        <p:nvSpPr>
          <p:cNvPr id="86028" name="Line 12"/>
          <p:cNvSpPr>
            <a:spLocks noChangeShapeType="1"/>
          </p:cNvSpPr>
          <p:nvPr/>
        </p:nvSpPr>
        <p:spPr bwMode="auto">
          <a:xfrm flipH="1" flipV="1">
            <a:off x="6210300" y="2679700"/>
            <a:ext cx="762000" cy="322263"/>
          </a:xfrm>
          <a:prstGeom prst="line">
            <a:avLst/>
          </a:prstGeom>
          <a:noFill/>
          <a:ln w="1905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endParaRPr>
          </a:p>
        </p:txBody>
      </p:sp>
      <p:sp>
        <p:nvSpPr>
          <p:cNvPr id="86030" name="Freeform 14"/>
          <p:cNvSpPr>
            <a:spLocks/>
          </p:cNvSpPr>
          <p:nvPr/>
        </p:nvSpPr>
        <p:spPr bwMode="auto">
          <a:xfrm>
            <a:off x="1219200" y="2362200"/>
            <a:ext cx="5638800" cy="2209800"/>
          </a:xfrm>
          <a:custGeom>
            <a:avLst/>
            <a:gdLst>
              <a:gd name="T0" fmla="*/ 0 w 2736"/>
              <a:gd name="T1" fmla="*/ 1344 h 1344"/>
              <a:gd name="T2" fmla="*/ 1584 w 2736"/>
              <a:gd name="T3" fmla="*/ 720 h 1344"/>
              <a:gd name="T4" fmla="*/ 2064 w 2736"/>
              <a:gd name="T5" fmla="*/ 288 h 1344"/>
              <a:gd name="T6" fmla="*/ 2736 w 2736"/>
              <a:gd name="T7" fmla="*/ 0 h 1344"/>
            </a:gdLst>
            <a:ahLst/>
            <a:cxnLst>
              <a:cxn ang="0">
                <a:pos x="T0" y="T1"/>
              </a:cxn>
              <a:cxn ang="0">
                <a:pos x="T2" y="T3"/>
              </a:cxn>
              <a:cxn ang="0">
                <a:pos x="T4" y="T5"/>
              </a:cxn>
              <a:cxn ang="0">
                <a:pos x="T6" y="T7"/>
              </a:cxn>
            </a:cxnLst>
            <a:rect l="0" t="0" r="r" b="b"/>
            <a:pathLst>
              <a:path w="2736" h="1344">
                <a:moveTo>
                  <a:pt x="0" y="1344"/>
                </a:moveTo>
                <a:cubicBezTo>
                  <a:pt x="620" y="1120"/>
                  <a:pt x="1240" y="896"/>
                  <a:pt x="1584" y="720"/>
                </a:cubicBezTo>
                <a:cubicBezTo>
                  <a:pt x="1928" y="544"/>
                  <a:pt x="1872" y="408"/>
                  <a:pt x="2064" y="288"/>
                </a:cubicBezTo>
                <a:cubicBezTo>
                  <a:pt x="2256" y="168"/>
                  <a:pt x="2616" y="56"/>
                  <a:pt x="2736" y="0"/>
                </a:cubicBezTo>
              </a:path>
            </a:pathLst>
          </a:custGeom>
          <a:noFill/>
          <a:ln w="571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mtClean="0">
              <a:solidFill>
                <a:srgbClr val="FFFFFF"/>
              </a:solidFill>
            </a:endParaRPr>
          </a:p>
        </p:txBody>
      </p:sp>
      <p:pic>
        <p:nvPicPr>
          <p:cNvPr id="86029"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625" y="3833813"/>
            <a:ext cx="2397125" cy="2390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20" name="Picture 4" descr="AGUACA~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59575" y="889000"/>
            <a:ext cx="2105025" cy="3001963"/>
          </a:xfrm>
          <a:prstGeom prst="rect">
            <a:avLst/>
          </a:prstGeom>
          <a:noFill/>
          <a:ln w="6350">
            <a:solidFill>
              <a:srgbClr val="FFFF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38720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rrowheads="1"/>
          </p:cNvSpPr>
          <p:nvPr>
            <p:ph type="title"/>
          </p:nvPr>
        </p:nvSpPr>
        <p:spPr>
          <a:xfrm>
            <a:off x="685800" y="0"/>
            <a:ext cx="7772400" cy="1143000"/>
          </a:xfrm>
        </p:spPr>
        <p:txBody>
          <a:bodyPr/>
          <a:lstStyle/>
          <a:p>
            <a:r>
              <a:rPr lang="en-US" altLang="en-US" sz="4000">
                <a:solidFill>
                  <a:srgbClr val="FFFF66"/>
                </a:solidFill>
                <a:latin typeface="Helvetica" pitchFamily="34" charset="0"/>
              </a:rPr>
              <a:t>Examples of rating curve shapes</a:t>
            </a:r>
            <a:endParaRPr lang="en-US" altLang="en-US" sz="4800">
              <a:solidFill>
                <a:srgbClr val="FFFF66"/>
              </a:solidFill>
              <a:latin typeface="Helvetica" pitchFamily="34" charset="0"/>
            </a:endParaRPr>
          </a:p>
        </p:txBody>
      </p:sp>
      <p:sp>
        <p:nvSpPr>
          <p:cNvPr id="75779" name="Rectangle 3"/>
          <p:cNvSpPr>
            <a:spLocks noChangeArrowheads="1"/>
          </p:cNvSpPr>
          <p:nvPr/>
        </p:nvSpPr>
        <p:spPr bwMode="auto">
          <a:xfrm>
            <a:off x="784225" y="1143000"/>
            <a:ext cx="7256463"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mtClean="0">
              <a:solidFill>
                <a:srgbClr val="FFFFFF"/>
              </a:solidFill>
            </a:endParaRPr>
          </a:p>
        </p:txBody>
      </p:sp>
      <p:sp>
        <p:nvSpPr>
          <p:cNvPr id="75780" name="Rectangle 4"/>
          <p:cNvSpPr>
            <a:spLocks noChangeArrowheads="1"/>
          </p:cNvSpPr>
          <p:nvPr/>
        </p:nvSpPr>
        <p:spPr bwMode="auto">
          <a:xfrm>
            <a:off x="784225" y="1143000"/>
            <a:ext cx="7256463" cy="207168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mtClean="0">
              <a:solidFill>
                <a:srgbClr val="FFFFFF"/>
              </a:solidFill>
            </a:endParaRPr>
          </a:p>
        </p:txBody>
      </p:sp>
      <p:sp>
        <p:nvSpPr>
          <p:cNvPr id="75781" name="Line 5"/>
          <p:cNvSpPr>
            <a:spLocks noChangeShapeType="1"/>
          </p:cNvSpPr>
          <p:nvPr/>
        </p:nvSpPr>
        <p:spPr bwMode="auto">
          <a:xfrm>
            <a:off x="784225" y="1143000"/>
            <a:ext cx="1588" cy="207168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782" name="Line 6"/>
          <p:cNvSpPr>
            <a:spLocks noChangeShapeType="1"/>
          </p:cNvSpPr>
          <p:nvPr/>
        </p:nvSpPr>
        <p:spPr bwMode="auto">
          <a:xfrm>
            <a:off x="685800" y="3214688"/>
            <a:ext cx="98425" cy="1587"/>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783" name="Line 7"/>
          <p:cNvSpPr>
            <a:spLocks noChangeShapeType="1"/>
          </p:cNvSpPr>
          <p:nvPr/>
        </p:nvSpPr>
        <p:spPr bwMode="auto">
          <a:xfrm>
            <a:off x="685800" y="2179638"/>
            <a:ext cx="98425"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784" name="Line 8"/>
          <p:cNvSpPr>
            <a:spLocks noChangeShapeType="1"/>
          </p:cNvSpPr>
          <p:nvPr/>
        </p:nvSpPr>
        <p:spPr bwMode="auto">
          <a:xfrm>
            <a:off x="685800" y="1143000"/>
            <a:ext cx="98425" cy="158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785" name="Line 9"/>
          <p:cNvSpPr>
            <a:spLocks noChangeShapeType="1"/>
          </p:cNvSpPr>
          <p:nvPr/>
        </p:nvSpPr>
        <p:spPr bwMode="auto">
          <a:xfrm>
            <a:off x="784225" y="3214688"/>
            <a:ext cx="7256463" cy="1587"/>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786" name="Line 10"/>
          <p:cNvSpPr>
            <a:spLocks noChangeShapeType="1"/>
          </p:cNvSpPr>
          <p:nvPr/>
        </p:nvSpPr>
        <p:spPr bwMode="auto">
          <a:xfrm flipV="1">
            <a:off x="784225" y="3214688"/>
            <a:ext cx="1588" cy="47625"/>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787" name="Line 11"/>
          <p:cNvSpPr>
            <a:spLocks noChangeShapeType="1"/>
          </p:cNvSpPr>
          <p:nvPr/>
        </p:nvSpPr>
        <p:spPr bwMode="auto">
          <a:xfrm flipV="1">
            <a:off x="2232025" y="3214688"/>
            <a:ext cx="3175" cy="47625"/>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788" name="Line 12"/>
          <p:cNvSpPr>
            <a:spLocks noChangeShapeType="1"/>
          </p:cNvSpPr>
          <p:nvPr/>
        </p:nvSpPr>
        <p:spPr bwMode="auto">
          <a:xfrm flipV="1">
            <a:off x="3681413" y="3214688"/>
            <a:ext cx="3175" cy="47625"/>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789" name="Line 13"/>
          <p:cNvSpPr>
            <a:spLocks noChangeShapeType="1"/>
          </p:cNvSpPr>
          <p:nvPr/>
        </p:nvSpPr>
        <p:spPr bwMode="auto">
          <a:xfrm flipV="1">
            <a:off x="5141913" y="3214688"/>
            <a:ext cx="1587" cy="47625"/>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790" name="Line 14"/>
          <p:cNvSpPr>
            <a:spLocks noChangeShapeType="1"/>
          </p:cNvSpPr>
          <p:nvPr/>
        </p:nvSpPr>
        <p:spPr bwMode="auto">
          <a:xfrm flipV="1">
            <a:off x="6591300" y="3214688"/>
            <a:ext cx="1588" cy="47625"/>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791" name="Line 15"/>
          <p:cNvSpPr>
            <a:spLocks noChangeShapeType="1"/>
          </p:cNvSpPr>
          <p:nvPr/>
        </p:nvSpPr>
        <p:spPr bwMode="auto">
          <a:xfrm flipV="1">
            <a:off x="8040688" y="3214688"/>
            <a:ext cx="1587" cy="47625"/>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792" name="Freeform 16"/>
          <p:cNvSpPr>
            <a:spLocks/>
          </p:cNvSpPr>
          <p:nvPr/>
        </p:nvSpPr>
        <p:spPr bwMode="auto">
          <a:xfrm>
            <a:off x="1582738" y="1635125"/>
            <a:ext cx="5346700" cy="1247775"/>
          </a:xfrm>
          <a:custGeom>
            <a:avLst/>
            <a:gdLst>
              <a:gd name="T0" fmla="*/ 0 w 3120"/>
              <a:gd name="T1" fmla="*/ 1440 h 1440"/>
              <a:gd name="T2" fmla="*/ 1200 w 3120"/>
              <a:gd name="T3" fmla="*/ 960 h 1440"/>
              <a:gd name="T4" fmla="*/ 1920 w 3120"/>
              <a:gd name="T5" fmla="*/ 336 h 1440"/>
              <a:gd name="T6" fmla="*/ 3120 w 3120"/>
              <a:gd name="T7" fmla="*/ 0 h 1440"/>
            </a:gdLst>
            <a:ahLst/>
            <a:cxnLst>
              <a:cxn ang="0">
                <a:pos x="T0" y="T1"/>
              </a:cxn>
              <a:cxn ang="0">
                <a:pos x="T2" y="T3"/>
              </a:cxn>
              <a:cxn ang="0">
                <a:pos x="T4" y="T5"/>
              </a:cxn>
              <a:cxn ang="0">
                <a:pos x="T6" y="T7"/>
              </a:cxn>
            </a:cxnLst>
            <a:rect l="0" t="0" r="r" b="b"/>
            <a:pathLst>
              <a:path w="3120" h="1440">
                <a:moveTo>
                  <a:pt x="0" y="1440"/>
                </a:moveTo>
                <a:lnTo>
                  <a:pt x="1200" y="960"/>
                </a:lnTo>
                <a:lnTo>
                  <a:pt x="1920" y="336"/>
                </a:lnTo>
                <a:lnTo>
                  <a:pt x="3120" y="0"/>
                </a:lnTo>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endParaRPr>
          </a:p>
        </p:txBody>
      </p:sp>
      <p:sp>
        <p:nvSpPr>
          <p:cNvPr id="75805" name="Text Box 29"/>
          <p:cNvSpPr txBox="1">
            <a:spLocks noChangeArrowheads="1"/>
          </p:cNvSpPr>
          <p:nvPr/>
        </p:nvSpPr>
        <p:spPr bwMode="auto">
          <a:xfrm>
            <a:off x="1568450" y="2098675"/>
            <a:ext cx="9175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b="1" smtClean="0">
                <a:solidFill>
                  <a:srgbClr val="FFFFFF"/>
                </a:solidFill>
                <a:effectLst>
                  <a:outerShdw blurRad="38100" dist="38100" dir="2700000" algn="tl">
                    <a:srgbClr val="000000"/>
                  </a:outerShdw>
                </a:effectLst>
                <a:latin typeface="Helvetica" pitchFamily="34" charset="0"/>
              </a:rPr>
              <a:t>Section</a:t>
            </a:r>
          </a:p>
          <a:p>
            <a:pPr eaLnBrk="0" hangingPunct="0"/>
            <a:r>
              <a:rPr lang="en-US" altLang="en-US" sz="1600" b="1" smtClean="0">
                <a:solidFill>
                  <a:srgbClr val="FFFFFF"/>
                </a:solidFill>
                <a:effectLst>
                  <a:outerShdw blurRad="38100" dist="38100" dir="2700000" algn="tl">
                    <a:srgbClr val="000000"/>
                  </a:outerShdw>
                </a:effectLst>
                <a:latin typeface="Helvetica" pitchFamily="34" charset="0"/>
              </a:rPr>
              <a:t>Control</a:t>
            </a:r>
          </a:p>
        </p:txBody>
      </p:sp>
      <p:sp>
        <p:nvSpPr>
          <p:cNvPr id="75806" name="Text Box 30"/>
          <p:cNvSpPr txBox="1">
            <a:spLocks noChangeArrowheads="1"/>
          </p:cNvSpPr>
          <p:nvPr/>
        </p:nvSpPr>
        <p:spPr bwMode="auto">
          <a:xfrm>
            <a:off x="3094038" y="1816100"/>
            <a:ext cx="9842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b="1" smtClean="0">
                <a:solidFill>
                  <a:srgbClr val="FFFFFF"/>
                </a:solidFill>
                <a:effectLst>
                  <a:outerShdw blurRad="38100" dist="38100" dir="2700000" algn="tl">
                    <a:srgbClr val="000000"/>
                  </a:outerShdw>
                </a:effectLst>
                <a:latin typeface="Helvetica" pitchFamily="34" charset="0"/>
              </a:rPr>
              <a:t>Channel</a:t>
            </a:r>
          </a:p>
          <a:p>
            <a:pPr eaLnBrk="0" hangingPunct="0"/>
            <a:r>
              <a:rPr lang="en-US" altLang="en-US" sz="1600" b="1" smtClean="0">
                <a:solidFill>
                  <a:srgbClr val="FFFFFF"/>
                </a:solidFill>
                <a:effectLst>
                  <a:outerShdw blurRad="38100" dist="38100" dir="2700000" algn="tl">
                    <a:srgbClr val="000000"/>
                  </a:outerShdw>
                </a:effectLst>
                <a:latin typeface="Helvetica" pitchFamily="34" charset="0"/>
              </a:rPr>
              <a:t>Control</a:t>
            </a:r>
          </a:p>
        </p:txBody>
      </p:sp>
      <p:sp>
        <p:nvSpPr>
          <p:cNvPr id="75807" name="Text Box 31"/>
          <p:cNvSpPr txBox="1">
            <a:spLocks noChangeArrowheads="1"/>
          </p:cNvSpPr>
          <p:nvPr/>
        </p:nvSpPr>
        <p:spPr bwMode="auto">
          <a:xfrm>
            <a:off x="5232400" y="1371600"/>
            <a:ext cx="1120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b="1" smtClean="0">
                <a:solidFill>
                  <a:srgbClr val="FFFFFF"/>
                </a:solidFill>
                <a:effectLst>
                  <a:outerShdw blurRad="38100" dist="38100" dir="2700000" algn="tl">
                    <a:srgbClr val="000000"/>
                  </a:outerShdw>
                </a:effectLst>
                <a:latin typeface="Helvetica" pitchFamily="34" charset="0"/>
              </a:rPr>
              <a:t>Overbank</a:t>
            </a:r>
          </a:p>
        </p:txBody>
      </p:sp>
      <p:sp>
        <p:nvSpPr>
          <p:cNvPr id="75808" name="Rectangle 32"/>
          <p:cNvSpPr>
            <a:spLocks noChangeArrowheads="1"/>
          </p:cNvSpPr>
          <p:nvPr/>
        </p:nvSpPr>
        <p:spPr bwMode="auto">
          <a:xfrm>
            <a:off x="779463" y="4002088"/>
            <a:ext cx="7281862"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mtClean="0">
              <a:solidFill>
                <a:srgbClr val="FFFFFF"/>
              </a:solidFill>
            </a:endParaRPr>
          </a:p>
        </p:txBody>
      </p:sp>
      <p:grpSp>
        <p:nvGrpSpPr>
          <p:cNvPr id="75809" name="Group 33"/>
          <p:cNvGrpSpPr>
            <a:grpSpLocks/>
          </p:cNvGrpSpPr>
          <p:nvPr/>
        </p:nvGrpSpPr>
        <p:grpSpPr bwMode="auto">
          <a:xfrm>
            <a:off x="990600" y="4343400"/>
            <a:ext cx="6781800" cy="1600200"/>
            <a:chOff x="491" y="3054"/>
            <a:chExt cx="4038" cy="669"/>
          </a:xfrm>
        </p:grpSpPr>
        <p:sp>
          <p:nvSpPr>
            <p:cNvPr id="75810" name="Line 34"/>
            <p:cNvSpPr>
              <a:spLocks noChangeShapeType="1"/>
            </p:cNvSpPr>
            <p:nvPr/>
          </p:nvSpPr>
          <p:spPr bwMode="auto">
            <a:xfrm>
              <a:off x="491" y="3054"/>
              <a:ext cx="183" cy="135"/>
            </a:xfrm>
            <a:prstGeom prst="line">
              <a:avLst/>
            </a:prstGeom>
            <a:noFill/>
            <a:ln w="39688">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811" name="Line 35"/>
            <p:cNvSpPr>
              <a:spLocks noChangeShapeType="1"/>
            </p:cNvSpPr>
            <p:nvPr/>
          </p:nvSpPr>
          <p:spPr bwMode="auto">
            <a:xfrm>
              <a:off x="674" y="3189"/>
              <a:ext cx="1099" cy="1"/>
            </a:xfrm>
            <a:prstGeom prst="line">
              <a:avLst/>
            </a:prstGeom>
            <a:noFill/>
            <a:ln w="39688">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812" name="Line 36"/>
            <p:cNvSpPr>
              <a:spLocks noChangeShapeType="1"/>
            </p:cNvSpPr>
            <p:nvPr/>
          </p:nvSpPr>
          <p:spPr bwMode="auto">
            <a:xfrm>
              <a:off x="1773" y="3189"/>
              <a:ext cx="367" cy="533"/>
            </a:xfrm>
            <a:prstGeom prst="line">
              <a:avLst/>
            </a:prstGeom>
            <a:noFill/>
            <a:ln w="39688">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813" name="Line 37"/>
            <p:cNvSpPr>
              <a:spLocks noChangeShapeType="1"/>
            </p:cNvSpPr>
            <p:nvPr/>
          </p:nvSpPr>
          <p:spPr bwMode="auto">
            <a:xfrm>
              <a:off x="2140" y="3722"/>
              <a:ext cx="740" cy="1"/>
            </a:xfrm>
            <a:prstGeom prst="line">
              <a:avLst/>
            </a:prstGeom>
            <a:noFill/>
            <a:ln w="39688">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814" name="Line 38"/>
            <p:cNvSpPr>
              <a:spLocks noChangeShapeType="1"/>
            </p:cNvSpPr>
            <p:nvPr/>
          </p:nvSpPr>
          <p:spPr bwMode="auto">
            <a:xfrm flipV="1">
              <a:off x="2880" y="3189"/>
              <a:ext cx="367" cy="533"/>
            </a:xfrm>
            <a:prstGeom prst="line">
              <a:avLst/>
            </a:prstGeom>
            <a:noFill/>
            <a:ln w="39688">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815" name="Line 39"/>
            <p:cNvSpPr>
              <a:spLocks noChangeShapeType="1"/>
            </p:cNvSpPr>
            <p:nvPr/>
          </p:nvSpPr>
          <p:spPr bwMode="auto">
            <a:xfrm>
              <a:off x="3247" y="3189"/>
              <a:ext cx="1099" cy="1"/>
            </a:xfrm>
            <a:prstGeom prst="line">
              <a:avLst/>
            </a:prstGeom>
            <a:noFill/>
            <a:ln w="39688">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sp>
          <p:nvSpPr>
            <p:cNvPr id="75816" name="Line 40"/>
            <p:cNvSpPr>
              <a:spLocks noChangeShapeType="1"/>
            </p:cNvSpPr>
            <p:nvPr/>
          </p:nvSpPr>
          <p:spPr bwMode="auto">
            <a:xfrm flipV="1">
              <a:off x="4346" y="3054"/>
              <a:ext cx="183" cy="135"/>
            </a:xfrm>
            <a:prstGeom prst="line">
              <a:avLst/>
            </a:prstGeom>
            <a:noFill/>
            <a:ln w="39688">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FFFFFF"/>
                </a:solidFill>
              </a:endParaRPr>
            </a:p>
          </p:txBody>
        </p:sp>
      </p:grpSp>
      <p:sp>
        <p:nvSpPr>
          <p:cNvPr id="75817" name="Freeform 41"/>
          <p:cNvSpPr>
            <a:spLocks/>
          </p:cNvSpPr>
          <p:nvPr/>
        </p:nvSpPr>
        <p:spPr bwMode="auto">
          <a:xfrm>
            <a:off x="3581400" y="5562600"/>
            <a:ext cx="1600200" cy="381000"/>
          </a:xfrm>
          <a:custGeom>
            <a:avLst/>
            <a:gdLst>
              <a:gd name="T0" fmla="*/ 0 w 1008"/>
              <a:gd name="T1" fmla="*/ 0 h 240"/>
              <a:gd name="T2" fmla="*/ 528 w 1008"/>
              <a:gd name="T3" fmla="*/ 144 h 240"/>
              <a:gd name="T4" fmla="*/ 1008 w 1008"/>
              <a:gd name="T5" fmla="*/ 0 h 240"/>
              <a:gd name="T6" fmla="*/ 912 w 1008"/>
              <a:gd name="T7" fmla="*/ 240 h 240"/>
              <a:gd name="T8" fmla="*/ 96 w 1008"/>
              <a:gd name="T9" fmla="*/ 240 h 240"/>
              <a:gd name="T10" fmla="*/ 0 w 1008"/>
              <a:gd name="T11" fmla="*/ 0 h 240"/>
            </a:gdLst>
            <a:ahLst/>
            <a:cxnLst>
              <a:cxn ang="0">
                <a:pos x="T0" y="T1"/>
              </a:cxn>
              <a:cxn ang="0">
                <a:pos x="T2" y="T3"/>
              </a:cxn>
              <a:cxn ang="0">
                <a:pos x="T4" y="T5"/>
              </a:cxn>
              <a:cxn ang="0">
                <a:pos x="T6" y="T7"/>
              </a:cxn>
              <a:cxn ang="0">
                <a:pos x="T8" y="T9"/>
              </a:cxn>
              <a:cxn ang="0">
                <a:pos x="T10" y="T11"/>
              </a:cxn>
            </a:cxnLst>
            <a:rect l="0" t="0" r="r" b="b"/>
            <a:pathLst>
              <a:path w="1008" h="240">
                <a:moveTo>
                  <a:pt x="0" y="0"/>
                </a:moveTo>
                <a:lnTo>
                  <a:pt x="528" y="144"/>
                </a:lnTo>
                <a:lnTo>
                  <a:pt x="1008" y="0"/>
                </a:lnTo>
                <a:lnTo>
                  <a:pt x="912" y="240"/>
                </a:lnTo>
                <a:lnTo>
                  <a:pt x="96" y="240"/>
                </a:lnTo>
                <a:lnTo>
                  <a:pt x="0" y="0"/>
                </a:lnTo>
                <a:close/>
              </a:path>
            </a:pathLst>
          </a:custGeom>
          <a:solidFill>
            <a:srgbClr val="FFFF66"/>
          </a:solidFill>
          <a:ln w="952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endParaRPr>
          </a:p>
        </p:txBody>
      </p:sp>
      <p:sp>
        <p:nvSpPr>
          <p:cNvPr id="75818" name="Line 42"/>
          <p:cNvSpPr>
            <a:spLocks noChangeShapeType="1"/>
          </p:cNvSpPr>
          <p:nvPr/>
        </p:nvSpPr>
        <p:spPr bwMode="auto">
          <a:xfrm>
            <a:off x="1828800" y="2895600"/>
            <a:ext cx="2743200" cy="27432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endParaRPr>
          </a:p>
        </p:txBody>
      </p:sp>
      <p:sp>
        <p:nvSpPr>
          <p:cNvPr id="75819" name="Line 43"/>
          <p:cNvSpPr>
            <a:spLocks noChangeShapeType="1"/>
          </p:cNvSpPr>
          <p:nvPr/>
        </p:nvSpPr>
        <p:spPr bwMode="auto">
          <a:xfrm>
            <a:off x="3886200" y="2286000"/>
            <a:ext cx="685800" cy="27432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endParaRPr>
          </a:p>
        </p:txBody>
      </p:sp>
      <p:sp>
        <p:nvSpPr>
          <p:cNvPr id="75820" name="Line 44"/>
          <p:cNvSpPr>
            <a:spLocks noChangeShapeType="1"/>
          </p:cNvSpPr>
          <p:nvPr/>
        </p:nvSpPr>
        <p:spPr bwMode="auto">
          <a:xfrm>
            <a:off x="5638800" y="1828800"/>
            <a:ext cx="1066800" cy="27432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mtClean="0">
              <a:solidFill>
                <a:srgbClr val="FFFFFF"/>
              </a:solidFill>
            </a:endParaRPr>
          </a:p>
        </p:txBody>
      </p:sp>
    </p:spTree>
    <p:extLst>
      <p:ext uri="{BB962C8B-B14F-4D97-AF65-F5344CB8AC3E}">
        <p14:creationId xmlns:p14="http://schemas.microsoft.com/office/powerpoint/2010/main" val="276870488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381000"/>
            <a:ext cx="7772400" cy="1143000"/>
          </a:xfrm>
          <a:extLst>
            <a:ext uri="{AF507438-7753-43E0-B8FC-AC1667EBCBE1}">
              <a14:hiddenEffects xmlns:a14="http://schemas.microsoft.com/office/drawing/2010/main">
                <a:effectLst>
                  <a:outerShdw dist="35921" dir="2700000" algn="ctr" rotWithShape="0">
                    <a:srgbClr val="D60093"/>
                  </a:outerShdw>
                </a:effectLst>
              </a14:hiddenEffects>
            </a:ext>
          </a:extLst>
        </p:spPr>
        <p:txBody>
          <a:bodyPr/>
          <a:lstStyle/>
          <a:p>
            <a:r>
              <a:rPr lang="en-US" altLang="en-US" sz="3600" b="1" dirty="0" err="1" smtClean="0">
                <a:solidFill>
                  <a:schemeClr val="tx1"/>
                </a:solidFill>
                <a:latin typeface="Tahoma" pitchFamily="34" charset="0"/>
              </a:rPr>
              <a:t>Streamgauge</a:t>
            </a:r>
            <a:r>
              <a:rPr lang="en-US" altLang="en-US" sz="3600" b="1" dirty="0" smtClean="0">
                <a:solidFill>
                  <a:schemeClr val="tx1"/>
                </a:solidFill>
                <a:latin typeface="Tahoma" pitchFamily="34" charset="0"/>
              </a:rPr>
              <a:t> </a:t>
            </a:r>
            <a:r>
              <a:rPr lang="en-US" altLang="en-US" sz="3600" b="1" dirty="0">
                <a:solidFill>
                  <a:schemeClr val="tx1"/>
                </a:solidFill>
                <a:latin typeface="Tahoma" pitchFamily="34" charset="0"/>
              </a:rPr>
              <a:t>Site Selection</a:t>
            </a:r>
          </a:p>
        </p:txBody>
      </p:sp>
      <p:sp>
        <p:nvSpPr>
          <p:cNvPr id="27651" name="Rectangle 3"/>
          <p:cNvSpPr>
            <a:spLocks noGrp="1" noChangeArrowheads="1"/>
          </p:cNvSpPr>
          <p:nvPr>
            <p:ph type="body" idx="1"/>
          </p:nvPr>
        </p:nvSpPr>
        <p:spPr>
          <a:effectLst>
            <a:outerShdw dist="35921" dir="2700000" algn="ctr" rotWithShape="0">
              <a:srgbClr val="FF3399"/>
            </a:outerShdw>
          </a:effectLst>
        </p:spPr>
        <p:txBody>
          <a:bodyPr/>
          <a:lstStyle/>
          <a:p>
            <a:endParaRPr lang="en-US" altLang="en-US"/>
          </a:p>
        </p:txBody>
      </p:sp>
      <p:sp>
        <p:nvSpPr>
          <p:cNvPr id="27652" name="Text Box 4"/>
          <p:cNvSpPr txBox="1">
            <a:spLocks noChangeArrowheads="1"/>
          </p:cNvSpPr>
          <p:nvPr/>
        </p:nvSpPr>
        <p:spPr bwMode="auto">
          <a:xfrm>
            <a:off x="822325" y="6156325"/>
            <a:ext cx="1905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b="1">
                <a:solidFill>
                  <a:schemeClr val="bg1"/>
                </a:solidFill>
                <a:latin typeface="Times New Roman" pitchFamily="18" charset="0"/>
              </a:rPr>
              <a:t>Blackfoot River near Henry, ID</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52400" y="186192"/>
            <a:ext cx="5105400" cy="1143000"/>
          </a:xfrm>
        </p:spPr>
        <p:txBody>
          <a:bodyPr/>
          <a:lstStyle/>
          <a:p>
            <a:r>
              <a:rPr lang="en-US" altLang="en-US" sz="3600" dirty="0">
                <a:solidFill>
                  <a:schemeClr val="bg1"/>
                </a:solidFill>
              </a:rPr>
              <a:t>G</a:t>
            </a:r>
            <a:r>
              <a:rPr lang="en-US" altLang="en-US" sz="3600" dirty="0" smtClean="0">
                <a:solidFill>
                  <a:schemeClr val="bg1"/>
                </a:solidFill>
              </a:rPr>
              <a:t>auge </a:t>
            </a:r>
            <a:r>
              <a:rPr lang="en-US" altLang="en-US" sz="3600" dirty="0">
                <a:solidFill>
                  <a:schemeClr val="bg1"/>
                </a:solidFill>
              </a:rPr>
              <a:t>site criteria</a:t>
            </a:r>
          </a:p>
        </p:txBody>
      </p:sp>
      <p:sp>
        <p:nvSpPr>
          <p:cNvPr id="54275" name="Rectangle 3"/>
          <p:cNvSpPr>
            <a:spLocks noGrp="1" noChangeArrowheads="1"/>
          </p:cNvSpPr>
          <p:nvPr>
            <p:ph type="body" idx="1"/>
          </p:nvPr>
        </p:nvSpPr>
        <p:spPr>
          <a:xfrm>
            <a:off x="152400" y="1828800"/>
            <a:ext cx="7772400" cy="4800600"/>
          </a:xfrm>
        </p:spPr>
        <p:txBody>
          <a:bodyPr/>
          <a:lstStyle/>
          <a:p>
            <a:pPr marL="609600" indent="-609600">
              <a:buFontTx/>
              <a:buAutoNum type="arabicPeriod" startAt="7"/>
            </a:pPr>
            <a:r>
              <a:rPr lang="en-US" altLang="en-US" sz="1800" dirty="0">
                <a:solidFill>
                  <a:schemeClr val="bg1"/>
                </a:solidFill>
              </a:rPr>
              <a:t>The </a:t>
            </a:r>
            <a:r>
              <a:rPr lang="en-US" altLang="en-US" sz="1800" dirty="0" smtClean="0">
                <a:solidFill>
                  <a:schemeClr val="bg1"/>
                </a:solidFill>
              </a:rPr>
              <a:t>gauge </a:t>
            </a:r>
            <a:r>
              <a:rPr lang="en-US" altLang="en-US" sz="1800" dirty="0">
                <a:solidFill>
                  <a:schemeClr val="bg1"/>
                </a:solidFill>
              </a:rPr>
              <a:t>site is far enough</a:t>
            </a:r>
          </a:p>
          <a:p>
            <a:pPr marL="609600" indent="-609600">
              <a:buFontTx/>
              <a:buNone/>
            </a:pPr>
            <a:r>
              <a:rPr lang="en-US" altLang="en-US" sz="1800" dirty="0">
                <a:solidFill>
                  <a:schemeClr val="bg1"/>
                </a:solidFill>
              </a:rPr>
              <a:t>	upstream from the confluence</a:t>
            </a:r>
          </a:p>
          <a:p>
            <a:pPr marL="609600" indent="-609600">
              <a:buFontTx/>
              <a:buNone/>
            </a:pPr>
            <a:r>
              <a:rPr lang="en-US" altLang="en-US" sz="1800" dirty="0">
                <a:solidFill>
                  <a:schemeClr val="bg1"/>
                </a:solidFill>
              </a:rPr>
              <a:t>	with another stream or from tidal</a:t>
            </a:r>
          </a:p>
          <a:p>
            <a:pPr marL="609600" indent="-609600">
              <a:buFontTx/>
              <a:buNone/>
            </a:pPr>
            <a:r>
              <a:rPr lang="en-US" altLang="en-US" sz="1800" dirty="0">
                <a:solidFill>
                  <a:schemeClr val="bg1"/>
                </a:solidFill>
              </a:rPr>
              <a:t>	effect to </a:t>
            </a:r>
            <a:r>
              <a:rPr lang="en-US" altLang="en-US" sz="1800" dirty="0" smtClean="0">
                <a:solidFill>
                  <a:schemeClr val="bg1"/>
                </a:solidFill>
              </a:rPr>
              <a:t>avoid being influenced by the </a:t>
            </a:r>
            <a:br>
              <a:rPr lang="en-US" altLang="en-US" sz="1800" dirty="0" smtClean="0">
                <a:solidFill>
                  <a:schemeClr val="bg1"/>
                </a:solidFill>
              </a:rPr>
            </a:br>
            <a:r>
              <a:rPr lang="en-US" altLang="en-US" sz="1800" dirty="0" smtClean="0">
                <a:solidFill>
                  <a:schemeClr val="bg1"/>
                </a:solidFill>
              </a:rPr>
              <a:t>other stream or the tide</a:t>
            </a:r>
          </a:p>
          <a:p>
            <a:pPr marL="609600" indent="-609600">
              <a:buFontTx/>
              <a:buNone/>
            </a:pPr>
            <a:r>
              <a:rPr lang="en-US" altLang="en-US" sz="1800" dirty="0" smtClean="0">
                <a:solidFill>
                  <a:schemeClr val="bg1"/>
                </a:solidFill>
              </a:rPr>
              <a:t/>
            </a:r>
            <a:br>
              <a:rPr lang="en-US" altLang="en-US" sz="1800" dirty="0" smtClean="0">
                <a:solidFill>
                  <a:schemeClr val="bg1"/>
                </a:solidFill>
              </a:rPr>
            </a:br>
            <a:endParaRPr lang="en-US" altLang="en-US" sz="1800" dirty="0">
              <a:solidFill>
                <a:schemeClr val="bg1"/>
              </a:solidFill>
            </a:endParaRPr>
          </a:p>
          <a:p>
            <a:pPr marL="609600" indent="-609600">
              <a:buFontTx/>
              <a:buAutoNum type="arabicPeriod" startAt="8"/>
            </a:pPr>
            <a:r>
              <a:rPr lang="en-US" altLang="en-US" sz="1800" dirty="0">
                <a:solidFill>
                  <a:schemeClr val="bg1"/>
                </a:solidFill>
              </a:rPr>
              <a:t>A satisfactory reach for measuring the discharge at all stages is available</a:t>
            </a:r>
          </a:p>
          <a:p>
            <a:pPr marL="609600" indent="-609600">
              <a:buFontTx/>
              <a:buNone/>
            </a:pPr>
            <a:r>
              <a:rPr lang="en-US" altLang="en-US" sz="1800" dirty="0">
                <a:solidFill>
                  <a:schemeClr val="bg1"/>
                </a:solidFill>
              </a:rPr>
              <a:t>	within reasonable proximity of the </a:t>
            </a:r>
            <a:r>
              <a:rPr lang="en-US" altLang="en-US" sz="1800" dirty="0" smtClean="0">
                <a:solidFill>
                  <a:schemeClr val="bg1"/>
                </a:solidFill>
              </a:rPr>
              <a:t>gauge </a:t>
            </a:r>
            <a:r>
              <a:rPr lang="en-US" altLang="en-US" sz="1800" dirty="0">
                <a:solidFill>
                  <a:schemeClr val="bg1"/>
                </a:solidFill>
              </a:rPr>
              <a:t>site.  (It is not necessary that low</a:t>
            </a:r>
          </a:p>
          <a:p>
            <a:pPr marL="609600" indent="-609600">
              <a:buFontTx/>
              <a:buNone/>
            </a:pPr>
            <a:r>
              <a:rPr lang="en-US" altLang="en-US" sz="1800" dirty="0">
                <a:solidFill>
                  <a:schemeClr val="bg1"/>
                </a:solidFill>
              </a:rPr>
              <a:t>	and high flows be measured at the same stream cross section</a:t>
            </a:r>
            <a:r>
              <a:rPr lang="en-US" altLang="en-US" sz="1800" dirty="0" smtClean="0">
                <a:solidFill>
                  <a:schemeClr val="bg1"/>
                </a:solidFill>
              </a:rPr>
              <a:t>.)</a:t>
            </a:r>
            <a:br>
              <a:rPr lang="en-US" altLang="en-US" sz="1800" dirty="0" smtClean="0">
                <a:solidFill>
                  <a:schemeClr val="bg1"/>
                </a:solidFill>
              </a:rPr>
            </a:br>
            <a:endParaRPr lang="en-US" altLang="en-US" sz="1800" dirty="0">
              <a:solidFill>
                <a:schemeClr val="bg1"/>
              </a:solidFill>
            </a:endParaRPr>
          </a:p>
          <a:p>
            <a:pPr marL="609600" indent="-609600">
              <a:buFontTx/>
              <a:buAutoNum type="arabicPeriod" startAt="9"/>
            </a:pPr>
            <a:r>
              <a:rPr lang="en-US" altLang="en-US" sz="1800" dirty="0">
                <a:solidFill>
                  <a:schemeClr val="bg1"/>
                </a:solidFill>
              </a:rPr>
              <a:t>The site is readily accessible for ease in installation and operation of the </a:t>
            </a:r>
          </a:p>
          <a:p>
            <a:pPr marL="609600" indent="-609600">
              <a:buFontTx/>
              <a:buNone/>
            </a:pPr>
            <a:r>
              <a:rPr lang="en-US" altLang="en-US" sz="1800" dirty="0">
                <a:solidFill>
                  <a:schemeClr val="bg1"/>
                </a:solidFill>
              </a:rPr>
              <a:t>	</a:t>
            </a:r>
            <a:r>
              <a:rPr lang="en-US" altLang="en-US" sz="1800" dirty="0" smtClean="0">
                <a:solidFill>
                  <a:schemeClr val="bg1"/>
                </a:solidFill>
              </a:rPr>
              <a:t>gauging </a:t>
            </a:r>
            <a:r>
              <a:rPr lang="en-US" altLang="en-US" sz="1800" dirty="0">
                <a:solidFill>
                  <a:schemeClr val="bg1"/>
                </a:solidFill>
              </a:rPr>
              <a:t>station</a:t>
            </a:r>
            <a:r>
              <a:rPr lang="en-US" altLang="en-US" sz="1800" dirty="0" smtClean="0">
                <a:solidFill>
                  <a:schemeClr val="bg1"/>
                </a:solidFill>
              </a:rPr>
              <a:t>.</a:t>
            </a:r>
          </a:p>
          <a:p>
            <a:pPr marL="609600" indent="-609600">
              <a:buFontTx/>
              <a:buNone/>
            </a:pPr>
            <a:endParaRPr lang="en-US" altLang="en-US" sz="1800" dirty="0">
              <a:solidFill>
                <a:schemeClr val="bg1"/>
              </a:solidFill>
            </a:endParaRPr>
          </a:p>
        </p:txBody>
      </p:sp>
      <p:pic>
        <p:nvPicPr>
          <p:cNvPr id="54276" name="Picture 4" descr="13073000  Portneuf River at Topaz contr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757692"/>
            <a:ext cx="4191000" cy="31432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4314" name="Text Box 42"/>
          <p:cNvSpPr txBox="1">
            <a:spLocks noChangeArrowheads="1"/>
          </p:cNvSpPr>
          <p:nvPr/>
        </p:nvSpPr>
        <p:spPr bwMode="auto">
          <a:xfrm>
            <a:off x="7086600" y="3657600"/>
            <a:ext cx="13176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00">
                <a:solidFill>
                  <a:schemeClr val="bg1"/>
                </a:solidFill>
                <a:latin typeface="Times New Roman" pitchFamily="18" charset="0"/>
              </a:rPr>
              <a:t>Portneuf River at Topaz, ID</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Freeform 2"/>
          <p:cNvSpPr>
            <a:spLocks/>
          </p:cNvSpPr>
          <p:nvPr/>
        </p:nvSpPr>
        <p:spPr bwMode="auto">
          <a:xfrm>
            <a:off x="800100" y="3322638"/>
            <a:ext cx="7543800" cy="1822450"/>
          </a:xfrm>
          <a:custGeom>
            <a:avLst/>
            <a:gdLst>
              <a:gd name="T0" fmla="*/ 4848 w 4848"/>
              <a:gd name="T1" fmla="*/ 1248 h 1440"/>
              <a:gd name="T2" fmla="*/ 4560 w 4848"/>
              <a:gd name="T3" fmla="*/ 1296 h 1440"/>
              <a:gd name="T4" fmla="*/ 4272 w 4848"/>
              <a:gd name="T5" fmla="*/ 1248 h 1440"/>
              <a:gd name="T6" fmla="*/ 4032 w 4848"/>
              <a:gd name="T7" fmla="*/ 1296 h 1440"/>
              <a:gd name="T8" fmla="*/ 3648 w 4848"/>
              <a:gd name="T9" fmla="*/ 1248 h 1440"/>
              <a:gd name="T10" fmla="*/ 3072 w 4848"/>
              <a:gd name="T11" fmla="*/ 1440 h 1440"/>
              <a:gd name="T12" fmla="*/ 96 w 4848"/>
              <a:gd name="T13" fmla="*/ 1440 h 1440"/>
              <a:gd name="T14" fmla="*/ 240 w 4848"/>
              <a:gd name="T15" fmla="*/ 1248 h 1440"/>
              <a:gd name="T16" fmla="*/ 48 w 4848"/>
              <a:gd name="T17" fmla="*/ 1056 h 1440"/>
              <a:gd name="T18" fmla="*/ 288 w 4848"/>
              <a:gd name="T19" fmla="*/ 912 h 1440"/>
              <a:gd name="T20" fmla="*/ 48 w 4848"/>
              <a:gd name="T21" fmla="*/ 720 h 1440"/>
              <a:gd name="T22" fmla="*/ 288 w 4848"/>
              <a:gd name="T23" fmla="*/ 624 h 1440"/>
              <a:gd name="T24" fmla="*/ 0 w 4848"/>
              <a:gd name="T25" fmla="*/ 384 h 1440"/>
              <a:gd name="T26" fmla="*/ 336 w 4848"/>
              <a:gd name="T27" fmla="*/ 240 h 1440"/>
              <a:gd name="T28" fmla="*/ 96 w 4848"/>
              <a:gd name="T29" fmla="*/ 0 h 1440"/>
              <a:gd name="T30" fmla="*/ 4800 w 4848"/>
              <a:gd name="T31" fmla="*/ 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48" h="1440">
                <a:moveTo>
                  <a:pt x="4848" y="1248"/>
                </a:moveTo>
                <a:lnTo>
                  <a:pt x="4560" y="1296"/>
                </a:lnTo>
                <a:lnTo>
                  <a:pt x="4272" y="1248"/>
                </a:lnTo>
                <a:lnTo>
                  <a:pt x="4032" y="1296"/>
                </a:lnTo>
                <a:lnTo>
                  <a:pt x="3648" y="1248"/>
                </a:lnTo>
                <a:lnTo>
                  <a:pt x="3072" y="1440"/>
                </a:lnTo>
                <a:lnTo>
                  <a:pt x="96" y="1440"/>
                </a:lnTo>
                <a:lnTo>
                  <a:pt x="240" y="1248"/>
                </a:lnTo>
                <a:lnTo>
                  <a:pt x="48" y="1056"/>
                </a:lnTo>
                <a:lnTo>
                  <a:pt x="288" y="912"/>
                </a:lnTo>
                <a:lnTo>
                  <a:pt x="48" y="720"/>
                </a:lnTo>
                <a:lnTo>
                  <a:pt x="288" y="624"/>
                </a:lnTo>
                <a:lnTo>
                  <a:pt x="0" y="384"/>
                </a:lnTo>
                <a:lnTo>
                  <a:pt x="336" y="240"/>
                </a:lnTo>
                <a:lnTo>
                  <a:pt x="96" y="0"/>
                </a:lnTo>
                <a:lnTo>
                  <a:pt x="4800" y="0"/>
                </a:lnTo>
              </a:path>
            </a:pathLst>
          </a:custGeom>
          <a:solidFill>
            <a:schemeClr val="accent2"/>
          </a:solidFill>
          <a:ln w="381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7" name="Freeform 3"/>
          <p:cNvSpPr>
            <a:spLocks/>
          </p:cNvSpPr>
          <p:nvPr/>
        </p:nvSpPr>
        <p:spPr bwMode="auto">
          <a:xfrm>
            <a:off x="6402388" y="3322638"/>
            <a:ext cx="311150" cy="1541462"/>
          </a:xfrm>
          <a:custGeom>
            <a:avLst/>
            <a:gdLst>
              <a:gd name="T0" fmla="*/ 8 w 200"/>
              <a:gd name="T1" fmla="*/ 0 h 1248"/>
              <a:gd name="T2" fmla="*/ 200 w 200"/>
              <a:gd name="T3" fmla="*/ 192 h 1248"/>
              <a:gd name="T4" fmla="*/ 8 w 200"/>
              <a:gd name="T5" fmla="*/ 384 h 1248"/>
              <a:gd name="T6" fmla="*/ 152 w 200"/>
              <a:gd name="T7" fmla="*/ 624 h 1248"/>
              <a:gd name="T8" fmla="*/ 8 w 200"/>
              <a:gd name="T9" fmla="*/ 816 h 1248"/>
              <a:gd name="T10" fmla="*/ 200 w 200"/>
              <a:gd name="T11" fmla="*/ 1056 h 1248"/>
              <a:gd name="T12" fmla="*/ 8 w 200"/>
              <a:gd name="T13" fmla="*/ 1248 h 1248"/>
            </a:gdLst>
            <a:ahLst/>
            <a:cxnLst>
              <a:cxn ang="0">
                <a:pos x="T0" y="T1"/>
              </a:cxn>
              <a:cxn ang="0">
                <a:pos x="T2" y="T3"/>
              </a:cxn>
              <a:cxn ang="0">
                <a:pos x="T4" y="T5"/>
              </a:cxn>
              <a:cxn ang="0">
                <a:pos x="T6" y="T7"/>
              </a:cxn>
              <a:cxn ang="0">
                <a:pos x="T8" y="T9"/>
              </a:cxn>
              <a:cxn ang="0">
                <a:pos x="T10" y="T11"/>
              </a:cxn>
              <a:cxn ang="0">
                <a:pos x="T12" y="T13"/>
              </a:cxn>
            </a:cxnLst>
            <a:rect l="0" t="0" r="r" b="b"/>
            <a:pathLst>
              <a:path w="200" h="1248">
                <a:moveTo>
                  <a:pt x="8" y="0"/>
                </a:moveTo>
                <a:cubicBezTo>
                  <a:pt x="104" y="64"/>
                  <a:pt x="200" y="128"/>
                  <a:pt x="200" y="192"/>
                </a:cubicBezTo>
                <a:cubicBezTo>
                  <a:pt x="200" y="256"/>
                  <a:pt x="16" y="312"/>
                  <a:pt x="8" y="384"/>
                </a:cubicBezTo>
                <a:cubicBezTo>
                  <a:pt x="0" y="456"/>
                  <a:pt x="152" y="552"/>
                  <a:pt x="152" y="624"/>
                </a:cubicBezTo>
                <a:cubicBezTo>
                  <a:pt x="152" y="696"/>
                  <a:pt x="0" y="744"/>
                  <a:pt x="8" y="816"/>
                </a:cubicBezTo>
                <a:cubicBezTo>
                  <a:pt x="16" y="888"/>
                  <a:pt x="200" y="984"/>
                  <a:pt x="200" y="1056"/>
                </a:cubicBezTo>
                <a:cubicBezTo>
                  <a:pt x="200" y="1128"/>
                  <a:pt x="40" y="1216"/>
                  <a:pt x="8" y="1248"/>
                </a:cubicBezTo>
              </a:path>
            </a:pathLst>
          </a:custGeom>
          <a:noFill/>
          <a:ln w="381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8" name="Line 4"/>
          <p:cNvSpPr>
            <a:spLocks noChangeShapeType="1"/>
          </p:cNvSpPr>
          <p:nvPr/>
        </p:nvSpPr>
        <p:spPr bwMode="auto">
          <a:xfrm>
            <a:off x="4459288" y="3322638"/>
            <a:ext cx="0" cy="182245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9" name="Text Box 5"/>
          <p:cNvSpPr txBox="1">
            <a:spLocks noChangeArrowheads="1"/>
          </p:cNvSpPr>
          <p:nvPr/>
        </p:nvSpPr>
        <p:spPr bwMode="auto">
          <a:xfrm>
            <a:off x="5921375" y="2743200"/>
            <a:ext cx="1114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400">
                <a:solidFill>
                  <a:schemeClr val="folHlink"/>
                </a:solidFill>
                <a:latin typeface="Times New Roman" pitchFamily="18" charset="0"/>
              </a:rPr>
              <a:t>Control</a:t>
            </a:r>
          </a:p>
        </p:txBody>
      </p:sp>
      <p:sp>
        <p:nvSpPr>
          <p:cNvPr id="36870" name="Text Box 6"/>
          <p:cNvSpPr txBox="1">
            <a:spLocks noChangeArrowheads="1"/>
          </p:cNvSpPr>
          <p:nvPr/>
        </p:nvSpPr>
        <p:spPr bwMode="auto">
          <a:xfrm>
            <a:off x="2306638" y="2743200"/>
            <a:ext cx="2830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400">
                <a:solidFill>
                  <a:srgbClr val="FFFF00"/>
                </a:solidFill>
                <a:latin typeface="Times New Roman" pitchFamily="18" charset="0"/>
              </a:rPr>
              <a:t>Measurement Section</a:t>
            </a:r>
            <a:endParaRPr lang="en-US" altLang="en-US" sz="2400">
              <a:solidFill>
                <a:schemeClr val="bg1"/>
              </a:solidFill>
              <a:latin typeface="Times New Roman" pitchFamily="18" charset="0"/>
            </a:endParaRPr>
          </a:p>
        </p:txBody>
      </p:sp>
      <p:sp>
        <p:nvSpPr>
          <p:cNvPr id="36871" name="Line 7"/>
          <p:cNvSpPr>
            <a:spLocks noChangeShapeType="1"/>
          </p:cNvSpPr>
          <p:nvPr/>
        </p:nvSpPr>
        <p:spPr bwMode="auto">
          <a:xfrm>
            <a:off x="3997325" y="3322638"/>
            <a:ext cx="0" cy="560387"/>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2" name="Line 8"/>
          <p:cNvSpPr>
            <a:spLocks noChangeShapeType="1"/>
          </p:cNvSpPr>
          <p:nvPr/>
        </p:nvSpPr>
        <p:spPr bwMode="auto">
          <a:xfrm flipV="1">
            <a:off x="3997325" y="4303713"/>
            <a:ext cx="0" cy="841375"/>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3" name="Text Box 9"/>
          <p:cNvSpPr txBox="1">
            <a:spLocks noChangeArrowheads="1"/>
          </p:cNvSpPr>
          <p:nvPr/>
        </p:nvSpPr>
        <p:spPr bwMode="auto">
          <a:xfrm>
            <a:off x="3773488" y="3935413"/>
            <a:ext cx="461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en-US" sz="2400">
                <a:solidFill>
                  <a:schemeClr val="bg1"/>
                </a:solidFill>
                <a:latin typeface="Times New Roman" pitchFamily="18" charset="0"/>
              </a:rPr>
              <a:t>W</a:t>
            </a:r>
          </a:p>
        </p:txBody>
      </p:sp>
      <p:sp>
        <p:nvSpPr>
          <p:cNvPr id="36874" name="Text Box 10"/>
          <p:cNvSpPr txBox="1">
            <a:spLocks noChangeArrowheads="1"/>
          </p:cNvSpPr>
          <p:nvPr/>
        </p:nvSpPr>
        <p:spPr bwMode="auto">
          <a:xfrm>
            <a:off x="2133600" y="5267325"/>
            <a:ext cx="771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en-US" sz="2400">
                <a:solidFill>
                  <a:schemeClr val="bg1"/>
                </a:solidFill>
                <a:latin typeface="Times New Roman" pitchFamily="18" charset="0"/>
              </a:rPr>
              <a:t>5W</a:t>
            </a:r>
          </a:p>
        </p:txBody>
      </p:sp>
      <p:sp>
        <p:nvSpPr>
          <p:cNvPr id="36875" name="Text Box 11"/>
          <p:cNvSpPr txBox="1">
            <a:spLocks noChangeArrowheads="1"/>
          </p:cNvSpPr>
          <p:nvPr/>
        </p:nvSpPr>
        <p:spPr bwMode="auto">
          <a:xfrm>
            <a:off x="5260975" y="5267325"/>
            <a:ext cx="623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400">
                <a:solidFill>
                  <a:schemeClr val="bg1"/>
                </a:solidFill>
                <a:latin typeface="Times New Roman" pitchFamily="18" charset="0"/>
              </a:rPr>
              <a:t>2W</a:t>
            </a:r>
          </a:p>
        </p:txBody>
      </p:sp>
      <p:sp>
        <p:nvSpPr>
          <p:cNvPr id="36876" name="Line 12"/>
          <p:cNvSpPr>
            <a:spLocks noChangeShapeType="1"/>
          </p:cNvSpPr>
          <p:nvPr/>
        </p:nvSpPr>
        <p:spPr bwMode="auto">
          <a:xfrm flipH="1">
            <a:off x="874713" y="5495925"/>
            <a:ext cx="1195387"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7" name="Line 13"/>
          <p:cNvSpPr>
            <a:spLocks noChangeShapeType="1"/>
          </p:cNvSpPr>
          <p:nvPr/>
        </p:nvSpPr>
        <p:spPr bwMode="auto">
          <a:xfrm>
            <a:off x="3040063" y="5495925"/>
            <a:ext cx="1344612"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8" name="Line 14"/>
          <p:cNvSpPr>
            <a:spLocks noChangeShapeType="1"/>
          </p:cNvSpPr>
          <p:nvPr/>
        </p:nvSpPr>
        <p:spPr bwMode="auto">
          <a:xfrm flipH="1">
            <a:off x="4684713" y="5495925"/>
            <a:ext cx="522287"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9" name="Line 15"/>
          <p:cNvSpPr>
            <a:spLocks noChangeShapeType="1"/>
          </p:cNvSpPr>
          <p:nvPr/>
        </p:nvSpPr>
        <p:spPr bwMode="auto">
          <a:xfrm>
            <a:off x="5803900" y="5495925"/>
            <a:ext cx="747713"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0" name="Rectangle 16"/>
          <p:cNvSpPr>
            <a:spLocks noGrp="1" noChangeArrowheads="1"/>
          </p:cNvSpPr>
          <p:nvPr>
            <p:ph type="title"/>
          </p:nvPr>
        </p:nvSpPr>
        <p:spPr>
          <a:xfrm>
            <a:off x="685800" y="0"/>
            <a:ext cx="7772400" cy="1143000"/>
          </a:xfrm>
        </p:spPr>
        <p:txBody>
          <a:bodyPr/>
          <a:lstStyle/>
          <a:p>
            <a:r>
              <a:rPr lang="en-US" altLang="en-US" sz="3600" dirty="0">
                <a:solidFill>
                  <a:schemeClr val="bg1"/>
                </a:solidFill>
              </a:rPr>
              <a:t>G</a:t>
            </a:r>
            <a:r>
              <a:rPr lang="en-US" altLang="en-US" sz="3600" dirty="0" smtClean="0">
                <a:solidFill>
                  <a:schemeClr val="bg1"/>
                </a:solidFill>
              </a:rPr>
              <a:t>auge </a:t>
            </a:r>
            <a:r>
              <a:rPr lang="en-US" altLang="en-US" sz="3600" dirty="0">
                <a:solidFill>
                  <a:schemeClr val="bg1"/>
                </a:solidFill>
              </a:rPr>
              <a:t>site selection</a:t>
            </a:r>
          </a:p>
        </p:txBody>
      </p:sp>
      <p:sp>
        <p:nvSpPr>
          <p:cNvPr id="36881" name="Text Box 17"/>
          <p:cNvSpPr txBox="1">
            <a:spLocks noChangeArrowheads="1"/>
          </p:cNvSpPr>
          <p:nvPr/>
        </p:nvSpPr>
        <p:spPr bwMode="auto">
          <a:xfrm>
            <a:off x="381000" y="1379538"/>
            <a:ext cx="7924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96875" indent="-396875">
              <a:defRPr>
                <a:solidFill>
                  <a:schemeClr val="tx1"/>
                </a:solidFill>
                <a:latin typeface="Arial" charset="0"/>
              </a:defRPr>
            </a:lvl1pPr>
            <a:lvl2pPr marL="51117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buFontTx/>
              <a:buChar char="•"/>
            </a:pPr>
            <a:r>
              <a:rPr lang="en-US" altLang="en-US" sz="2400">
                <a:solidFill>
                  <a:schemeClr val="bg1"/>
                </a:solidFill>
                <a:latin typeface="Times New Roman" pitchFamily="18" charset="0"/>
              </a:rPr>
              <a:t>The channel should be straight and uniform for a distance long enough to support uniform flow.</a:t>
            </a:r>
          </a:p>
        </p:txBody>
      </p:sp>
      <p:sp>
        <p:nvSpPr>
          <p:cNvPr id="36882" name="Text Box 18"/>
          <p:cNvSpPr txBox="1">
            <a:spLocks noChangeArrowheads="1"/>
          </p:cNvSpPr>
          <p:nvPr/>
        </p:nvSpPr>
        <p:spPr bwMode="auto">
          <a:xfrm rot="-5390316">
            <a:off x="102394" y="3918744"/>
            <a:ext cx="1012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800">
                <a:solidFill>
                  <a:schemeClr val="bg1"/>
                </a:solidFill>
                <a:latin typeface="Times New Roman" pitchFamily="18" charset="0"/>
              </a:rPr>
              <a:t>Riffle</a:t>
            </a:r>
            <a:endParaRPr lang="en-US" altLang="en-US" sz="2800">
              <a:latin typeface="Times New Roman" pitchFamily="18" charset="0"/>
            </a:endParaRPr>
          </a:p>
        </p:txBody>
      </p:sp>
      <p:sp>
        <p:nvSpPr>
          <p:cNvPr id="36883" name="Line 19"/>
          <p:cNvSpPr>
            <a:spLocks noChangeShapeType="1"/>
          </p:cNvSpPr>
          <p:nvPr/>
        </p:nvSpPr>
        <p:spPr bwMode="auto">
          <a:xfrm>
            <a:off x="1828800" y="4267200"/>
            <a:ext cx="12954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4" name="Text Box 20"/>
          <p:cNvSpPr txBox="1">
            <a:spLocks noChangeArrowheads="1"/>
          </p:cNvSpPr>
          <p:nvPr/>
        </p:nvSpPr>
        <p:spPr bwMode="auto">
          <a:xfrm>
            <a:off x="2008188" y="3810000"/>
            <a:ext cx="811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400">
                <a:solidFill>
                  <a:srgbClr val="FFFFFF"/>
                </a:solidFill>
                <a:latin typeface="Times New Roman" pitchFamily="18" charset="0"/>
              </a:rPr>
              <a:t>Flow</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2" descr="13047600  Falls River nr Ashton from bridg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3400"/>
            <a:ext cx="3733800" cy="280035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62467" name="Picture 3" descr="13047600  Falls River nr Ashton  dwnst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533400"/>
            <a:ext cx="3886200" cy="280035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62468" name="Picture 4" descr="P118002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3733800"/>
            <a:ext cx="3886200" cy="274320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62469" name="Text Box 5"/>
          <p:cNvSpPr txBox="1">
            <a:spLocks noChangeArrowheads="1"/>
          </p:cNvSpPr>
          <p:nvPr/>
        </p:nvSpPr>
        <p:spPr bwMode="auto">
          <a:xfrm>
            <a:off x="211406" y="4071257"/>
            <a:ext cx="467628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bg1"/>
                </a:solidFill>
                <a:latin typeface="Times New Roman" pitchFamily="18" charset="0"/>
              </a:rPr>
              <a:t>When establishing a new </a:t>
            </a:r>
          </a:p>
          <a:p>
            <a:r>
              <a:rPr lang="en-US" altLang="en-US" sz="2400" dirty="0" smtClean="0">
                <a:solidFill>
                  <a:schemeClr val="bg1"/>
                </a:solidFill>
                <a:latin typeface="Times New Roman" pitchFamily="18" charset="0"/>
              </a:rPr>
              <a:t>gauge </a:t>
            </a:r>
            <a:r>
              <a:rPr lang="en-US" altLang="en-US" sz="2400" dirty="0">
                <a:solidFill>
                  <a:schemeClr val="bg1"/>
                </a:solidFill>
                <a:latin typeface="Times New Roman" pitchFamily="18" charset="0"/>
              </a:rPr>
              <a:t>site, it is advisable to know</a:t>
            </a:r>
          </a:p>
          <a:p>
            <a:r>
              <a:rPr lang="en-US" altLang="en-US" sz="2400" dirty="0">
                <a:solidFill>
                  <a:schemeClr val="bg1"/>
                </a:solidFill>
                <a:latin typeface="Times New Roman" pitchFamily="18" charset="0"/>
              </a:rPr>
              <a:t>what the site will be like under </a:t>
            </a:r>
          </a:p>
          <a:p>
            <a:r>
              <a:rPr lang="en-US" altLang="en-US" sz="2400" dirty="0">
                <a:solidFill>
                  <a:schemeClr val="bg1"/>
                </a:solidFill>
                <a:latin typeface="Times New Roman" pitchFamily="18" charset="0"/>
              </a:rPr>
              <a:t>varied </a:t>
            </a:r>
            <a:r>
              <a:rPr lang="en-US" altLang="en-US" sz="2400" dirty="0" smtClean="0">
                <a:solidFill>
                  <a:schemeClr val="bg1"/>
                </a:solidFill>
                <a:latin typeface="Times New Roman" pitchFamily="18" charset="0"/>
              </a:rPr>
              <a:t>flow  and weather </a:t>
            </a:r>
            <a:r>
              <a:rPr lang="en-US" altLang="en-US" sz="2400" dirty="0">
                <a:solidFill>
                  <a:schemeClr val="bg1"/>
                </a:solidFill>
                <a:latin typeface="Times New Roman" pitchFamily="18" charset="0"/>
              </a:rPr>
              <a:t>conditions.</a:t>
            </a:r>
          </a:p>
        </p:txBody>
      </p:sp>
      <p:sp>
        <p:nvSpPr>
          <p:cNvPr id="62470" name="Text Box 6"/>
          <p:cNvSpPr txBox="1">
            <a:spLocks noChangeArrowheads="1"/>
          </p:cNvSpPr>
          <p:nvPr/>
        </p:nvSpPr>
        <p:spPr bwMode="auto">
          <a:xfrm>
            <a:off x="4876800" y="3124200"/>
            <a:ext cx="13081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00">
                <a:solidFill>
                  <a:schemeClr val="bg1"/>
                </a:solidFill>
                <a:latin typeface="Times New Roman" pitchFamily="18" charset="0"/>
              </a:rPr>
              <a:t>Falls River near Ashton, ID</a:t>
            </a:r>
          </a:p>
        </p:txBody>
      </p:sp>
      <p:sp>
        <p:nvSpPr>
          <p:cNvPr id="62472" name="Text Box 8"/>
          <p:cNvSpPr txBox="1">
            <a:spLocks noChangeArrowheads="1"/>
          </p:cNvSpPr>
          <p:nvPr/>
        </p:nvSpPr>
        <p:spPr bwMode="auto">
          <a:xfrm>
            <a:off x="4876800" y="6248400"/>
            <a:ext cx="13081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00">
                <a:solidFill>
                  <a:schemeClr val="bg1"/>
                </a:solidFill>
                <a:latin typeface="Times New Roman" pitchFamily="18" charset="0"/>
              </a:rPr>
              <a:t>Falls River near Ashton, ID</a:t>
            </a:r>
          </a:p>
        </p:txBody>
      </p:sp>
      <p:sp>
        <p:nvSpPr>
          <p:cNvPr id="62473" name="Text Box 9"/>
          <p:cNvSpPr txBox="1">
            <a:spLocks noChangeArrowheads="1"/>
          </p:cNvSpPr>
          <p:nvPr/>
        </p:nvSpPr>
        <p:spPr bwMode="auto">
          <a:xfrm>
            <a:off x="533400" y="3124200"/>
            <a:ext cx="13081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00">
                <a:solidFill>
                  <a:schemeClr val="bg1"/>
                </a:solidFill>
                <a:latin typeface="Times New Roman" pitchFamily="18" charset="0"/>
              </a:rPr>
              <a:t>Falls River near Ashton, ID</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57238" y="609600"/>
            <a:ext cx="7340600" cy="1144588"/>
          </a:xfrm>
        </p:spPr>
        <p:txBody>
          <a:bodyPr/>
          <a:lstStyle/>
          <a:p>
            <a:endParaRPr lang="en-US" altLang="en-US" b="1">
              <a:solidFill>
                <a:srgbClr val="FFFF66"/>
              </a:solidFill>
            </a:endParaRPr>
          </a:p>
        </p:txBody>
      </p:sp>
      <p:pic>
        <p:nvPicPr>
          <p:cNvPr id="63492" name="Picture 4" descr="Control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6858000" cy="4656138"/>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63497" name="Text Box 9"/>
          <p:cNvSpPr txBox="1">
            <a:spLocks noChangeArrowheads="1"/>
          </p:cNvSpPr>
          <p:nvPr/>
        </p:nvSpPr>
        <p:spPr bwMode="auto">
          <a:xfrm>
            <a:off x="1371600" y="64912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tLang="en-US">
              <a:latin typeface="Garamond" pitchFamily="18" charset="0"/>
            </a:endParaRPr>
          </a:p>
        </p:txBody>
      </p:sp>
      <p:sp>
        <p:nvSpPr>
          <p:cNvPr id="63499" name="Text Box 11"/>
          <p:cNvSpPr txBox="1">
            <a:spLocks noChangeArrowheads="1"/>
          </p:cNvSpPr>
          <p:nvPr/>
        </p:nvSpPr>
        <p:spPr bwMode="auto">
          <a:xfrm>
            <a:off x="533400" y="5867400"/>
            <a:ext cx="824937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chemeClr val="bg1"/>
                </a:solidFill>
                <a:latin typeface="Times New Roman" pitchFamily="18" charset="0"/>
              </a:rPr>
              <a:t>G</a:t>
            </a:r>
            <a:r>
              <a:rPr lang="en-US" altLang="en-US" sz="2000" dirty="0" smtClean="0">
                <a:solidFill>
                  <a:schemeClr val="bg1"/>
                </a:solidFill>
                <a:latin typeface="Times New Roman" pitchFamily="18" charset="0"/>
              </a:rPr>
              <a:t>auging </a:t>
            </a:r>
            <a:r>
              <a:rPr lang="en-US" altLang="en-US" sz="2000" dirty="0">
                <a:solidFill>
                  <a:schemeClr val="bg1"/>
                </a:solidFill>
                <a:latin typeface="Times New Roman" pitchFamily="18" charset="0"/>
              </a:rPr>
              <a:t>stations located on outside bends of the channel tend to go dry during </a:t>
            </a:r>
          </a:p>
          <a:p>
            <a:r>
              <a:rPr lang="en-US" altLang="en-US" sz="2000" dirty="0">
                <a:solidFill>
                  <a:schemeClr val="bg1"/>
                </a:solidFill>
                <a:latin typeface="Times New Roman" pitchFamily="18" charset="0"/>
              </a:rPr>
              <a:t>low-flow conditions.</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endParaRPr lang="en-US" altLang="en-US"/>
          </a:p>
        </p:txBody>
      </p:sp>
      <p:sp>
        <p:nvSpPr>
          <p:cNvPr id="22531" name="Rectangle 3"/>
          <p:cNvSpPr>
            <a:spLocks noGrp="1" noChangeArrowheads="1"/>
          </p:cNvSpPr>
          <p:nvPr>
            <p:ph type="body" idx="1"/>
          </p:nvPr>
        </p:nvSpPr>
        <p:spPr/>
        <p:txBody>
          <a:bodyPr/>
          <a:lstStyle/>
          <a:p>
            <a:endParaRPr lang="en-US" altLang="en-US"/>
          </a:p>
        </p:txBody>
      </p:sp>
      <p:sp>
        <p:nvSpPr>
          <p:cNvPr id="22532" name="Text Box 4"/>
          <p:cNvSpPr txBox="1">
            <a:spLocks noChangeArrowheads="1"/>
          </p:cNvSpPr>
          <p:nvPr/>
        </p:nvSpPr>
        <p:spPr bwMode="auto">
          <a:xfrm>
            <a:off x="712788" y="5794375"/>
            <a:ext cx="15668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solidFill>
                  <a:schemeClr val="bg1"/>
                </a:solidFill>
                <a:latin typeface="Times New Roman" pitchFamily="18" charset="0"/>
              </a:rPr>
              <a:t>Camas Creek at Camas, ID</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US" altLang="en-US"/>
          </a:p>
        </p:txBody>
      </p:sp>
      <p:sp>
        <p:nvSpPr>
          <p:cNvPr id="24579" name="Rectangle 3"/>
          <p:cNvSpPr>
            <a:spLocks noGrp="1" noChangeArrowheads="1"/>
          </p:cNvSpPr>
          <p:nvPr>
            <p:ph type="body" idx="1"/>
          </p:nvPr>
        </p:nvSpPr>
        <p:spPr/>
        <p:txBody>
          <a:bodyPr/>
          <a:lstStyle/>
          <a:p>
            <a:endParaRPr lang="en-US" altLang="en-US"/>
          </a:p>
        </p:txBody>
      </p:sp>
      <p:sp>
        <p:nvSpPr>
          <p:cNvPr id="24580" name="Text Box 4"/>
          <p:cNvSpPr txBox="1">
            <a:spLocks noChangeArrowheads="1"/>
          </p:cNvSpPr>
          <p:nvPr/>
        </p:nvSpPr>
        <p:spPr bwMode="auto">
          <a:xfrm>
            <a:off x="728663" y="5794375"/>
            <a:ext cx="15668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solidFill>
                  <a:schemeClr val="bg1"/>
                </a:solidFill>
                <a:latin typeface="Times New Roman" pitchFamily="18" charset="0"/>
              </a:rPr>
              <a:t>Camas Creek at Camas, ID</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324" name="Text Box 4"/>
          <p:cNvSpPr txBox="1">
            <a:spLocks noChangeArrowheads="1"/>
          </p:cNvSpPr>
          <p:nvPr/>
        </p:nvSpPr>
        <p:spPr bwMode="auto">
          <a:xfrm>
            <a:off x="5715000" y="5943600"/>
            <a:ext cx="3227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solidFill>
                  <a:schemeClr val="bg1"/>
                </a:solidFill>
                <a:latin typeface="Times New Roman" pitchFamily="18" charset="0"/>
              </a:rPr>
              <a:t>Falls River above the Yellowstone Canal near Squirrel, ID</a:t>
            </a:r>
            <a:r>
              <a:rPr lang="en-US" altLang="en-US"/>
              <a:t> </a:t>
            </a: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5715000" y="6019800"/>
            <a:ext cx="31638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solidFill>
                  <a:schemeClr val="bg2"/>
                </a:solidFill>
                <a:latin typeface="Times New Roman" pitchFamily="18" charset="0"/>
              </a:rPr>
              <a:t>Falls River above the Yellowstone Canal near Squirrel, ID</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533400"/>
            <a:ext cx="7924800" cy="673100"/>
          </a:xfrm>
        </p:spPr>
        <p:txBody>
          <a:bodyPr/>
          <a:lstStyle/>
          <a:p>
            <a:pPr algn="ctr"/>
            <a:r>
              <a:rPr lang="en-US" altLang="en-US" sz="3600" dirty="0" smtClean="0">
                <a:solidFill>
                  <a:schemeClr val="bg1"/>
                </a:solidFill>
              </a:rPr>
              <a:t>Other Considerations</a:t>
            </a:r>
            <a:endParaRPr lang="en-US" altLang="en-US" sz="3600" dirty="0">
              <a:solidFill>
                <a:schemeClr val="bg1"/>
              </a:solidFill>
            </a:endParaRPr>
          </a:p>
        </p:txBody>
      </p:sp>
      <p:sp>
        <p:nvSpPr>
          <p:cNvPr id="2" name="Content Placeholder 1"/>
          <p:cNvSpPr>
            <a:spLocks noGrp="1"/>
          </p:cNvSpPr>
          <p:nvPr>
            <p:ph idx="1"/>
          </p:nvPr>
        </p:nvSpPr>
        <p:spPr>
          <a:xfrm>
            <a:off x="457200" y="1981200"/>
            <a:ext cx="8229600" cy="4144963"/>
          </a:xfrm>
        </p:spPr>
        <p:txBody>
          <a:bodyPr/>
          <a:lstStyle/>
          <a:p>
            <a:r>
              <a:rPr lang="en-US" dirty="0" smtClean="0">
                <a:solidFill>
                  <a:schemeClr val="bg1"/>
                </a:solidFill>
              </a:rPr>
              <a:t>Access</a:t>
            </a:r>
          </a:p>
          <a:p>
            <a:pPr lvl="1"/>
            <a:r>
              <a:rPr lang="en-US" dirty="0" smtClean="0">
                <a:solidFill>
                  <a:schemeClr val="bg1"/>
                </a:solidFill>
              </a:rPr>
              <a:t>Proximity to good road</a:t>
            </a:r>
          </a:p>
          <a:p>
            <a:pPr lvl="1"/>
            <a:r>
              <a:rPr lang="en-US" dirty="0" smtClean="0">
                <a:solidFill>
                  <a:schemeClr val="bg1"/>
                </a:solidFill>
              </a:rPr>
              <a:t>Property ownership</a:t>
            </a:r>
          </a:p>
          <a:p>
            <a:r>
              <a:rPr lang="en-US" dirty="0" smtClean="0">
                <a:solidFill>
                  <a:schemeClr val="bg1"/>
                </a:solidFill>
              </a:rPr>
              <a:t>AC for sites with high power demands</a:t>
            </a:r>
          </a:p>
          <a:p>
            <a:pPr lvl="1"/>
            <a:r>
              <a:rPr lang="en-US" dirty="0" smtClean="0">
                <a:solidFill>
                  <a:schemeClr val="bg1"/>
                </a:solidFill>
              </a:rPr>
              <a:t>Pumping samplers</a:t>
            </a:r>
          </a:p>
          <a:p>
            <a:pPr lvl="1"/>
            <a:r>
              <a:rPr lang="en-US" dirty="0" smtClean="0">
                <a:solidFill>
                  <a:schemeClr val="bg1"/>
                </a:solidFill>
              </a:rPr>
              <a:t>2-way communications for VSAT, SCADA</a:t>
            </a:r>
          </a:p>
          <a:p>
            <a:r>
              <a:rPr lang="en-US" dirty="0" smtClean="0">
                <a:solidFill>
                  <a:schemeClr val="bg1"/>
                </a:solidFill>
              </a:rPr>
              <a:t>Security</a:t>
            </a:r>
            <a:endParaRPr lang="en-US" dirty="0">
              <a:solidFill>
                <a:schemeClr val="bg1"/>
              </a:solidFill>
            </a:endParaRP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09600" y="304800"/>
            <a:ext cx="7772400" cy="1143000"/>
          </a:xfrm>
        </p:spPr>
        <p:txBody>
          <a:bodyPr/>
          <a:lstStyle/>
          <a:p>
            <a:r>
              <a:rPr lang="en-US" altLang="en-US" sz="3600" dirty="0">
                <a:solidFill>
                  <a:schemeClr val="bg1"/>
                </a:solidFill>
              </a:rPr>
              <a:t>Site Selection </a:t>
            </a:r>
            <a:r>
              <a:rPr lang="en-US" altLang="en-US" sz="3600" dirty="0" smtClean="0">
                <a:solidFill>
                  <a:schemeClr val="bg1"/>
                </a:solidFill>
              </a:rPr>
              <a:t>Resources</a:t>
            </a:r>
            <a:endParaRPr lang="en-US" altLang="en-US" sz="3600" dirty="0">
              <a:solidFill>
                <a:schemeClr val="bg1"/>
              </a:solidFill>
            </a:endParaRPr>
          </a:p>
        </p:txBody>
      </p:sp>
      <p:sp>
        <p:nvSpPr>
          <p:cNvPr id="87043" name="Rectangle 3"/>
          <p:cNvSpPr>
            <a:spLocks noGrp="1" noChangeArrowheads="1"/>
          </p:cNvSpPr>
          <p:nvPr>
            <p:ph type="body" idx="1"/>
          </p:nvPr>
        </p:nvSpPr>
        <p:spPr>
          <a:xfrm>
            <a:off x="1371600" y="1676400"/>
            <a:ext cx="6324600" cy="3429000"/>
          </a:xfrm>
        </p:spPr>
        <p:txBody>
          <a:bodyPr/>
          <a:lstStyle/>
          <a:p>
            <a:pPr>
              <a:lnSpc>
                <a:spcPct val="80000"/>
              </a:lnSpc>
              <a:buFontTx/>
              <a:buNone/>
            </a:pPr>
            <a:r>
              <a:rPr lang="en-US" altLang="en-US" sz="2400" dirty="0">
                <a:solidFill>
                  <a:schemeClr val="bg1"/>
                </a:solidFill>
              </a:rPr>
              <a:t>For more information:</a:t>
            </a:r>
          </a:p>
          <a:p>
            <a:pPr>
              <a:lnSpc>
                <a:spcPct val="80000"/>
              </a:lnSpc>
              <a:buFontTx/>
              <a:buNone/>
            </a:pPr>
            <a:endParaRPr lang="en-US" altLang="en-US" sz="2400" dirty="0">
              <a:solidFill>
                <a:schemeClr val="bg1"/>
              </a:solidFill>
            </a:endParaRPr>
          </a:p>
          <a:p>
            <a:pPr>
              <a:lnSpc>
                <a:spcPct val="80000"/>
              </a:lnSpc>
            </a:pPr>
            <a:r>
              <a:rPr lang="en-US" altLang="en-US" sz="2400" dirty="0">
                <a:solidFill>
                  <a:schemeClr val="bg1"/>
                </a:solidFill>
              </a:rPr>
              <a:t>Measurement and Computation of </a:t>
            </a:r>
            <a:r>
              <a:rPr lang="en-US" altLang="en-US" sz="2400" dirty="0" err="1">
                <a:solidFill>
                  <a:schemeClr val="bg1"/>
                </a:solidFill>
              </a:rPr>
              <a:t>Streamflow</a:t>
            </a:r>
            <a:r>
              <a:rPr lang="en-US" altLang="en-US" sz="2400" dirty="0">
                <a:solidFill>
                  <a:schemeClr val="bg1"/>
                </a:solidFill>
              </a:rPr>
              <a:t>:  Volumes 1 and 2, Geological Survey Water-Supply Paper 2175, S.E. </a:t>
            </a:r>
            <a:r>
              <a:rPr lang="en-US" altLang="en-US" sz="2400" dirty="0" err="1">
                <a:solidFill>
                  <a:schemeClr val="bg1"/>
                </a:solidFill>
              </a:rPr>
              <a:t>Rantz</a:t>
            </a:r>
            <a:endParaRPr lang="en-US" altLang="en-US" sz="2400" dirty="0">
              <a:solidFill>
                <a:schemeClr val="bg1"/>
              </a:solidFill>
            </a:endParaRPr>
          </a:p>
          <a:p>
            <a:pPr>
              <a:lnSpc>
                <a:spcPct val="80000"/>
              </a:lnSpc>
            </a:pPr>
            <a:endParaRPr lang="en-US" altLang="en-US" sz="2400" dirty="0">
              <a:solidFill>
                <a:schemeClr val="bg1"/>
              </a:solidFill>
            </a:endParaRPr>
          </a:p>
          <a:p>
            <a:pPr>
              <a:lnSpc>
                <a:spcPct val="80000"/>
              </a:lnSpc>
            </a:pPr>
            <a:r>
              <a:rPr lang="en-US" altLang="en-US" sz="2400" dirty="0">
                <a:solidFill>
                  <a:schemeClr val="bg1"/>
                </a:solidFill>
              </a:rPr>
              <a:t>General Procedure For </a:t>
            </a:r>
            <a:r>
              <a:rPr lang="en-US" altLang="en-US" sz="2400" dirty="0" smtClean="0">
                <a:solidFill>
                  <a:schemeClr val="bg1"/>
                </a:solidFill>
              </a:rPr>
              <a:t>gauging </a:t>
            </a:r>
            <a:r>
              <a:rPr lang="en-US" altLang="en-US" sz="2400" dirty="0">
                <a:solidFill>
                  <a:schemeClr val="bg1"/>
                </a:solidFill>
              </a:rPr>
              <a:t>Streams, </a:t>
            </a:r>
          </a:p>
          <a:p>
            <a:pPr>
              <a:lnSpc>
                <a:spcPct val="80000"/>
              </a:lnSpc>
              <a:buFontTx/>
              <a:buNone/>
            </a:pPr>
            <a:r>
              <a:rPr lang="en-US" altLang="en-US" sz="2400" dirty="0">
                <a:solidFill>
                  <a:schemeClr val="bg1"/>
                </a:solidFill>
              </a:rPr>
              <a:t>     Techniques of Water Resources Investigations of the United States Geological Survey, Book 3 Chapter A6, </a:t>
            </a:r>
            <a:r>
              <a:rPr lang="en-US" altLang="en-US" sz="2400" dirty="0" err="1">
                <a:solidFill>
                  <a:schemeClr val="bg1"/>
                </a:solidFill>
              </a:rPr>
              <a:t>R.W.Carter</a:t>
            </a:r>
            <a:r>
              <a:rPr lang="en-US" altLang="en-US" sz="2400" dirty="0">
                <a:solidFill>
                  <a:schemeClr val="bg1"/>
                </a:solidFill>
              </a:rPr>
              <a:t> and Jacob </a:t>
            </a:r>
            <a:r>
              <a:rPr lang="en-US" altLang="en-US" sz="2400" dirty="0" err="1">
                <a:solidFill>
                  <a:schemeClr val="bg1"/>
                </a:solidFill>
              </a:rPr>
              <a:t>Davidian</a:t>
            </a:r>
            <a:endParaRPr lang="en-US" altLang="en-US" sz="2400" dirty="0">
              <a:solidFill>
                <a:schemeClr val="bg1"/>
              </a:solidFill>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63286" y="152400"/>
            <a:ext cx="4343400" cy="1143000"/>
          </a:xfrm>
        </p:spPr>
        <p:txBody>
          <a:bodyPr/>
          <a:lstStyle/>
          <a:p>
            <a:r>
              <a:rPr lang="en-US" altLang="en-US" sz="3600" dirty="0" smtClean="0">
                <a:solidFill>
                  <a:schemeClr val="bg1"/>
                </a:solidFill>
              </a:rPr>
              <a:t>Gauge </a:t>
            </a:r>
            <a:r>
              <a:rPr lang="en-US" altLang="en-US" sz="3600" dirty="0">
                <a:solidFill>
                  <a:schemeClr val="bg1"/>
                </a:solidFill>
              </a:rPr>
              <a:t>site criteria</a:t>
            </a:r>
          </a:p>
        </p:txBody>
      </p:sp>
      <p:pic>
        <p:nvPicPr>
          <p:cNvPr id="40963" name="Picture 3" descr="13011000  Snake River nr Moran dnst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798963" y="785385"/>
            <a:ext cx="4114800" cy="2678113"/>
          </a:xfr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4" name="Text Box 4"/>
          <p:cNvSpPr txBox="1">
            <a:spLocks noChangeArrowheads="1"/>
          </p:cNvSpPr>
          <p:nvPr/>
        </p:nvSpPr>
        <p:spPr bwMode="auto">
          <a:xfrm>
            <a:off x="0" y="1371600"/>
            <a:ext cx="472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spcBef>
                <a:spcPct val="50000"/>
              </a:spcBef>
            </a:pPr>
            <a:r>
              <a:rPr lang="en-US" altLang="en-US" sz="2400" b="1" dirty="0">
                <a:solidFill>
                  <a:schemeClr val="bg1"/>
                </a:solidFill>
                <a:latin typeface="Times New Roman" pitchFamily="18" charset="0"/>
              </a:rPr>
              <a:t>      </a:t>
            </a:r>
            <a:r>
              <a:rPr lang="en-US" altLang="en-US" sz="2400" dirty="0">
                <a:solidFill>
                  <a:schemeClr val="bg1"/>
                </a:solidFill>
                <a:latin typeface="Times New Roman" pitchFamily="18" charset="0"/>
              </a:rPr>
              <a:t>The </a:t>
            </a:r>
            <a:r>
              <a:rPr lang="en-US" altLang="en-US" sz="2400" dirty="0" smtClean="0">
                <a:solidFill>
                  <a:schemeClr val="bg1"/>
                </a:solidFill>
                <a:latin typeface="Times New Roman" pitchFamily="18" charset="0"/>
              </a:rPr>
              <a:t>location </a:t>
            </a:r>
            <a:r>
              <a:rPr lang="en-US" altLang="en-US" sz="2400" dirty="0">
                <a:solidFill>
                  <a:schemeClr val="bg1"/>
                </a:solidFill>
                <a:latin typeface="Times New Roman" pitchFamily="18" charset="0"/>
              </a:rPr>
              <a:t>of a </a:t>
            </a:r>
            <a:r>
              <a:rPr lang="en-US" altLang="en-US" sz="2400" dirty="0" smtClean="0">
                <a:solidFill>
                  <a:schemeClr val="bg1"/>
                </a:solidFill>
                <a:latin typeface="Times New Roman" pitchFamily="18" charset="0"/>
              </a:rPr>
              <a:t>gauging </a:t>
            </a:r>
            <a:r>
              <a:rPr lang="en-US" altLang="en-US" sz="2400" dirty="0">
                <a:solidFill>
                  <a:schemeClr val="bg1"/>
                </a:solidFill>
                <a:latin typeface="Times New Roman" pitchFamily="18" charset="0"/>
              </a:rPr>
              <a:t>station is dependent on the specific purpose of the </a:t>
            </a:r>
            <a:r>
              <a:rPr lang="en-US" altLang="en-US" sz="2400" dirty="0" err="1">
                <a:solidFill>
                  <a:schemeClr val="bg1"/>
                </a:solidFill>
                <a:latin typeface="Times New Roman" pitchFamily="18" charset="0"/>
              </a:rPr>
              <a:t>streamflow</a:t>
            </a:r>
            <a:r>
              <a:rPr lang="en-US" altLang="en-US" sz="2400" dirty="0">
                <a:solidFill>
                  <a:schemeClr val="bg1"/>
                </a:solidFill>
                <a:latin typeface="Times New Roman" pitchFamily="18" charset="0"/>
              </a:rPr>
              <a:t> record.</a:t>
            </a:r>
          </a:p>
        </p:txBody>
      </p:sp>
      <p:sp>
        <p:nvSpPr>
          <p:cNvPr id="40966" name="Text Box 6"/>
          <p:cNvSpPr txBox="1">
            <a:spLocks noChangeArrowheads="1"/>
          </p:cNvSpPr>
          <p:nvPr/>
        </p:nvSpPr>
        <p:spPr bwMode="auto">
          <a:xfrm>
            <a:off x="321405" y="2861101"/>
            <a:ext cx="43236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bg1"/>
                </a:solidFill>
                <a:latin typeface="Times New Roman" pitchFamily="18" charset="0"/>
              </a:rPr>
              <a:t>The </a:t>
            </a:r>
            <a:r>
              <a:rPr lang="en-US" altLang="en-US" sz="2400" b="1" u="sng" dirty="0">
                <a:solidFill>
                  <a:schemeClr val="bg1"/>
                </a:solidFill>
                <a:latin typeface="Times New Roman" pitchFamily="18" charset="0"/>
              </a:rPr>
              <a:t>ideal</a:t>
            </a:r>
            <a:r>
              <a:rPr lang="en-US" altLang="en-US" sz="2400" dirty="0">
                <a:solidFill>
                  <a:schemeClr val="bg1"/>
                </a:solidFill>
                <a:latin typeface="Times New Roman" pitchFamily="18" charset="0"/>
              </a:rPr>
              <a:t> </a:t>
            </a:r>
            <a:r>
              <a:rPr lang="en-US" altLang="en-US" sz="2400" dirty="0" smtClean="0">
                <a:solidFill>
                  <a:schemeClr val="bg1"/>
                </a:solidFill>
                <a:latin typeface="Times New Roman" pitchFamily="18" charset="0"/>
              </a:rPr>
              <a:t>gauge  </a:t>
            </a:r>
            <a:r>
              <a:rPr lang="en-US" altLang="en-US" sz="2400" dirty="0">
                <a:solidFill>
                  <a:schemeClr val="bg1"/>
                </a:solidFill>
                <a:latin typeface="Times New Roman" pitchFamily="18" charset="0"/>
              </a:rPr>
              <a:t>site satisfies the </a:t>
            </a:r>
          </a:p>
          <a:p>
            <a:r>
              <a:rPr lang="en-US" altLang="en-US" sz="2400" dirty="0">
                <a:solidFill>
                  <a:schemeClr val="bg1"/>
                </a:solidFill>
                <a:latin typeface="Times New Roman" pitchFamily="18" charset="0"/>
              </a:rPr>
              <a:t>following criteria:</a:t>
            </a:r>
          </a:p>
        </p:txBody>
      </p:sp>
      <p:sp>
        <p:nvSpPr>
          <p:cNvPr id="40967" name="Text Box 7"/>
          <p:cNvSpPr txBox="1">
            <a:spLocks noChangeArrowheads="1"/>
          </p:cNvSpPr>
          <p:nvPr/>
        </p:nvSpPr>
        <p:spPr bwMode="auto">
          <a:xfrm>
            <a:off x="146050" y="3792869"/>
            <a:ext cx="899795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buFontTx/>
              <a:buAutoNum type="arabicPeriod"/>
            </a:pPr>
            <a:r>
              <a:rPr lang="en-US" altLang="en-US" sz="2400" dirty="0">
                <a:solidFill>
                  <a:schemeClr val="bg1"/>
                </a:solidFill>
                <a:latin typeface="Times New Roman" pitchFamily="18" charset="0"/>
              </a:rPr>
              <a:t>The general course of the stream is straight for about 300 </a:t>
            </a:r>
            <a:r>
              <a:rPr lang="en-US" altLang="en-US" sz="2400" dirty="0" err="1">
                <a:solidFill>
                  <a:schemeClr val="bg1"/>
                </a:solidFill>
                <a:latin typeface="Times New Roman" pitchFamily="18" charset="0"/>
              </a:rPr>
              <a:t>ft</a:t>
            </a:r>
            <a:r>
              <a:rPr lang="en-US" altLang="en-US" sz="2400" dirty="0">
                <a:solidFill>
                  <a:schemeClr val="bg1"/>
                </a:solidFill>
                <a:latin typeface="Times New Roman" pitchFamily="18" charset="0"/>
              </a:rPr>
              <a:t> upstream and downstream</a:t>
            </a:r>
          </a:p>
          <a:p>
            <a:r>
              <a:rPr lang="en-US" altLang="en-US" sz="2400" dirty="0">
                <a:solidFill>
                  <a:schemeClr val="bg1"/>
                </a:solidFill>
                <a:latin typeface="Times New Roman" pitchFamily="18" charset="0"/>
              </a:rPr>
              <a:t>	from the </a:t>
            </a:r>
            <a:r>
              <a:rPr lang="en-US" altLang="en-US" sz="2400" dirty="0" smtClean="0">
                <a:solidFill>
                  <a:schemeClr val="bg1"/>
                </a:solidFill>
                <a:latin typeface="Times New Roman" pitchFamily="18" charset="0"/>
              </a:rPr>
              <a:t>gauge </a:t>
            </a:r>
            <a:r>
              <a:rPr lang="en-US" altLang="en-US" sz="2400" dirty="0">
                <a:solidFill>
                  <a:schemeClr val="bg1"/>
                </a:solidFill>
                <a:latin typeface="Times New Roman" pitchFamily="18" charset="0"/>
              </a:rPr>
              <a:t>site.</a:t>
            </a:r>
          </a:p>
          <a:p>
            <a:pPr>
              <a:buFontTx/>
              <a:buAutoNum type="arabicPeriod" startAt="2"/>
            </a:pPr>
            <a:r>
              <a:rPr lang="en-US" altLang="en-US" sz="2400" dirty="0">
                <a:solidFill>
                  <a:schemeClr val="bg1"/>
                </a:solidFill>
                <a:latin typeface="Times New Roman" pitchFamily="18" charset="0"/>
              </a:rPr>
              <a:t>The total flow is confined to one channel at all stages, and no flow bypasses the site</a:t>
            </a:r>
          </a:p>
          <a:p>
            <a:r>
              <a:rPr lang="en-US" altLang="en-US" sz="2400" dirty="0">
                <a:solidFill>
                  <a:schemeClr val="bg1"/>
                </a:solidFill>
                <a:latin typeface="Times New Roman" pitchFamily="18" charset="0"/>
              </a:rPr>
              <a:t>	as sub-surface flow.</a:t>
            </a:r>
          </a:p>
          <a:p>
            <a:r>
              <a:rPr lang="en-US" altLang="en-US" sz="2400" dirty="0">
                <a:solidFill>
                  <a:schemeClr val="bg1"/>
                </a:solidFill>
                <a:latin typeface="Times New Roman" pitchFamily="18" charset="0"/>
              </a:rPr>
              <a:t>3.	The streambed is not subject </a:t>
            </a:r>
            <a:r>
              <a:rPr lang="en-US" altLang="en-US" sz="2400" dirty="0" smtClean="0">
                <a:solidFill>
                  <a:schemeClr val="bg1"/>
                </a:solidFill>
                <a:latin typeface="Times New Roman" pitchFamily="18" charset="0"/>
              </a:rPr>
              <a:t>to scour </a:t>
            </a:r>
            <a:r>
              <a:rPr lang="en-US" altLang="en-US" sz="2400" dirty="0">
                <a:solidFill>
                  <a:schemeClr val="bg1"/>
                </a:solidFill>
                <a:latin typeface="Times New Roman" pitchFamily="18" charset="0"/>
              </a:rPr>
              <a:t>and fill and is free of aquatic growth.</a:t>
            </a:r>
          </a:p>
        </p:txBody>
      </p:sp>
      <p:sp>
        <p:nvSpPr>
          <p:cNvPr id="41005" name="Text Box 45"/>
          <p:cNvSpPr txBox="1">
            <a:spLocks noChangeArrowheads="1"/>
          </p:cNvSpPr>
          <p:nvPr/>
        </p:nvSpPr>
        <p:spPr bwMode="auto">
          <a:xfrm>
            <a:off x="7162800" y="3276600"/>
            <a:ext cx="13954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00">
                <a:solidFill>
                  <a:schemeClr val="bg1"/>
                </a:solidFill>
                <a:latin typeface="Times New Roman" pitchFamily="18" charset="0"/>
              </a:rPr>
              <a:t>Snake River near Moran, WY</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76200" y="304800"/>
            <a:ext cx="4281714" cy="1143000"/>
          </a:xfrm>
        </p:spPr>
        <p:txBody>
          <a:bodyPr/>
          <a:lstStyle/>
          <a:p>
            <a:r>
              <a:rPr lang="en-US" altLang="en-US" sz="3600" dirty="0" smtClean="0">
                <a:solidFill>
                  <a:schemeClr val="bg1"/>
                </a:solidFill>
              </a:rPr>
              <a:t>Gauge </a:t>
            </a:r>
            <a:r>
              <a:rPr lang="en-US" altLang="en-US" sz="3600" dirty="0">
                <a:solidFill>
                  <a:schemeClr val="bg1"/>
                </a:solidFill>
              </a:rPr>
              <a:t>Site Selection</a:t>
            </a:r>
          </a:p>
        </p:txBody>
      </p:sp>
      <p:pic>
        <p:nvPicPr>
          <p:cNvPr id="59397" name="Picture 5" descr="13307000  Salmon River nr Shoup"/>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4191000" y="1524000"/>
            <a:ext cx="4724400" cy="3543300"/>
          </a:xfr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8" name="Text Box 6"/>
          <p:cNvSpPr txBox="1">
            <a:spLocks noChangeArrowheads="1"/>
          </p:cNvSpPr>
          <p:nvPr/>
        </p:nvSpPr>
        <p:spPr bwMode="auto">
          <a:xfrm>
            <a:off x="6781800" y="4114800"/>
            <a:ext cx="13874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00">
                <a:latin typeface="Times New Roman" pitchFamily="18" charset="0"/>
              </a:rPr>
              <a:t>Salmon River near Shoup, ID</a:t>
            </a:r>
          </a:p>
        </p:txBody>
      </p:sp>
      <p:sp>
        <p:nvSpPr>
          <p:cNvPr id="59399" name="Text Box 7"/>
          <p:cNvSpPr txBox="1">
            <a:spLocks noChangeArrowheads="1"/>
          </p:cNvSpPr>
          <p:nvPr/>
        </p:nvSpPr>
        <p:spPr bwMode="auto">
          <a:xfrm>
            <a:off x="257629" y="1524000"/>
            <a:ext cx="37084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indent="-285750">
              <a:buFont typeface="Arial" pitchFamily="34" charset="0"/>
              <a:buChar char="•"/>
            </a:pPr>
            <a:r>
              <a:rPr lang="en-US" altLang="en-US" sz="2400" dirty="0">
                <a:solidFill>
                  <a:schemeClr val="bg1"/>
                </a:solidFill>
                <a:latin typeface="Times New Roman" pitchFamily="18" charset="0"/>
              </a:rPr>
              <a:t>After many considerations, the </a:t>
            </a:r>
            <a:r>
              <a:rPr lang="en-US" altLang="en-US" sz="2400" dirty="0" smtClean="0">
                <a:solidFill>
                  <a:schemeClr val="bg1"/>
                </a:solidFill>
                <a:latin typeface="Times New Roman" pitchFamily="18" charset="0"/>
              </a:rPr>
              <a:t>precise site </a:t>
            </a:r>
            <a:r>
              <a:rPr lang="en-US" altLang="en-US" sz="2400" dirty="0">
                <a:solidFill>
                  <a:schemeClr val="bg1"/>
                </a:solidFill>
                <a:latin typeface="Times New Roman" pitchFamily="18" charset="0"/>
              </a:rPr>
              <a:t>for the recording </a:t>
            </a:r>
            <a:r>
              <a:rPr lang="en-US" altLang="en-US" sz="2400" dirty="0" smtClean="0">
                <a:solidFill>
                  <a:schemeClr val="bg1"/>
                </a:solidFill>
                <a:latin typeface="Times New Roman" pitchFamily="18" charset="0"/>
              </a:rPr>
              <a:t>stage</a:t>
            </a:r>
            <a:r>
              <a:rPr lang="en-US" altLang="en-US" sz="2400" dirty="0">
                <a:solidFill>
                  <a:schemeClr val="bg1"/>
                </a:solidFill>
                <a:latin typeface="Times New Roman" pitchFamily="18" charset="0"/>
              </a:rPr>
              <a:t> </a:t>
            </a:r>
            <a:r>
              <a:rPr lang="en-US" altLang="en-US" sz="2400" dirty="0" smtClean="0">
                <a:solidFill>
                  <a:schemeClr val="bg1"/>
                </a:solidFill>
                <a:latin typeface="Times New Roman" pitchFamily="18" charset="0"/>
              </a:rPr>
              <a:t>gauge </a:t>
            </a:r>
            <a:r>
              <a:rPr lang="en-US" altLang="en-US" sz="2400" dirty="0">
                <a:solidFill>
                  <a:schemeClr val="bg1"/>
                </a:solidFill>
                <a:latin typeface="Times New Roman" pitchFamily="18" charset="0"/>
              </a:rPr>
              <a:t>is </a:t>
            </a:r>
            <a:r>
              <a:rPr lang="en-US" altLang="en-US" sz="2400" dirty="0" smtClean="0">
                <a:solidFill>
                  <a:schemeClr val="bg1"/>
                </a:solidFill>
                <a:latin typeface="Times New Roman" pitchFamily="18" charset="0"/>
              </a:rPr>
              <a:t>determined.</a:t>
            </a:r>
            <a:endParaRPr lang="en-US" altLang="en-US" sz="2400" dirty="0">
              <a:solidFill>
                <a:schemeClr val="bg1"/>
              </a:solidFill>
              <a:latin typeface="Times New Roman" pitchFamily="18" charset="0"/>
            </a:endParaRPr>
          </a:p>
          <a:p>
            <a:pPr marL="285750" indent="-285750">
              <a:buFont typeface="Arial" pitchFamily="34" charset="0"/>
              <a:buChar char="•"/>
            </a:pPr>
            <a:endParaRPr lang="en-US" altLang="en-US" sz="2400" dirty="0">
              <a:solidFill>
                <a:schemeClr val="bg1"/>
              </a:solidFill>
              <a:latin typeface="Times New Roman" pitchFamily="18" charset="0"/>
            </a:endParaRPr>
          </a:p>
          <a:p>
            <a:pPr marL="285750" indent="-285750">
              <a:buFont typeface="Arial" pitchFamily="34" charset="0"/>
              <a:buChar char="•"/>
            </a:pPr>
            <a:r>
              <a:rPr lang="en-US" altLang="en-US" sz="2400" dirty="0">
                <a:solidFill>
                  <a:schemeClr val="bg1"/>
                </a:solidFill>
                <a:latin typeface="Times New Roman" pitchFamily="18" charset="0"/>
              </a:rPr>
              <a:t>The location in the field is </a:t>
            </a:r>
            <a:r>
              <a:rPr lang="en-US" altLang="en-US" sz="2400" dirty="0" smtClean="0">
                <a:solidFill>
                  <a:schemeClr val="bg1"/>
                </a:solidFill>
                <a:latin typeface="Times New Roman" pitchFamily="18" charset="0"/>
              </a:rPr>
              <a:t>clearly documented by locating it by </a:t>
            </a:r>
            <a:r>
              <a:rPr lang="en-US" altLang="en-US" sz="2400" dirty="0" err="1" smtClean="0">
                <a:solidFill>
                  <a:schemeClr val="bg1"/>
                </a:solidFill>
                <a:latin typeface="Times New Roman" pitchFamily="18" charset="0"/>
              </a:rPr>
              <a:t>lat</a:t>
            </a:r>
            <a:r>
              <a:rPr lang="en-US" altLang="en-US" sz="2400" dirty="0" smtClean="0">
                <a:solidFill>
                  <a:schemeClr val="bg1"/>
                </a:solidFill>
                <a:latin typeface="Times New Roman" pitchFamily="18" charset="0"/>
              </a:rPr>
              <a:t>/long and plotting on a good map.</a:t>
            </a:r>
            <a:r>
              <a:rPr lang="en-US" altLang="en-US" sz="2400" dirty="0">
                <a:solidFill>
                  <a:schemeClr val="bg1"/>
                </a:solidFill>
                <a:latin typeface="Times New Roman" pitchFamily="18" charset="0"/>
              </a:rPr>
              <a:t/>
            </a:r>
            <a:br>
              <a:rPr lang="en-US" altLang="en-US" sz="2400" dirty="0">
                <a:solidFill>
                  <a:schemeClr val="bg1"/>
                </a:solidFill>
                <a:latin typeface="Times New Roman" pitchFamily="18" charset="0"/>
              </a:rPr>
            </a:br>
            <a:endParaRPr lang="en-US" altLang="en-US" sz="2400" dirty="0" smtClean="0">
              <a:solidFill>
                <a:schemeClr val="bg1"/>
              </a:solidFill>
              <a:latin typeface="Times New Roman" pitchFamily="18" charset="0"/>
            </a:endParaRPr>
          </a:p>
          <a:p>
            <a:pPr marL="285750" indent="-285750">
              <a:buFont typeface="Arial" pitchFamily="34" charset="0"/>
              <a:buChar char="•"/>
            </a:pPr>
            <a:r>
              <a:rPr lang="en-US" altLang="en-US" sz="2400" dirty="0" smtClean="0">
                <a:solidFill>
                  <a:schemeClr val="bg1"/>
                </a:solidFill>
                <a:latin typeface="Times New Roman" pitchFamily="18" charset="0"/>
              </a:rPr>
              <a:t>The next step is to establish the gauge datum.</a:t>
            </a:r>
          </a:p>
        </p:txBody>
      </p:sp>
    </p:spTree>
    <p:extLst>
      <p:ext uri="{BB962C8B-B14F-4D97-AF65-F5344CB8AC3E}">
        <p14:creationId xmlns:p14="http://schemas.microsoft.com/office/powerpoint/2010/main" val="370995618"/>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7"/>
          <p:cNvSpPr>
            <a:spLocks noGrp="1" noChangeArrowheads="1"/>
          </p:cNvSpPr>
          <p:nvPr>
            <p:ph type="title"/>
          </p:nvPr>
        </p:nvSpPr>
        <p:spPr>
          <a:xfrm>
            <a:off x="0" y="533400"/>
            <a:ext cx="9144000" cy="1371600"/>
          </a:xfrm>
          <a:effectLst>
            <a:outerShdw dist="35921" dir="2700000" algn="ctr" rotWithShape="0">
              <a:schemeClr val="bg2"/>
            </a:outerShdw>
          </a:effectLst>
        </p:spPr>
        <p:txBody>
          <a:bodyPr/>
          <a:lstStyle/>
          <a:p>
            <a:r>
              <a:rPr lang="en-US" altLang="en-US" sz="3200" dirty="0" smtClean="0"/>
              <a:t>Establishing and Maintaining Datum at </a:t>
            </a:r>
            <a:r>
              <a:rPr lang="en-US" altLang="en-US" sz="3200" dirty="0" err="1" smtClean="0"/>
              <a:t>Streamgauging</a:t>
            </a:r>
            <a:r>
              <a:rPr lang="en-US" altLang="en-US" sz="3200" dirty="0" smtClean="0"/>
              <a:t> Stations</a:t>
            </a:r>
            <a:r>
              <a:rPr lang="en-US" altLang="en-US" sz="3200" dirty="0"/>
              <a:t/>
            </a:r>
            <a:br>
              <a:rPr lang="en-US" altLang="en-US" sz="3200" dirty="0"/>
            </a:br>
            <a:r>
              <a:rPr lang="en-US" altLang="en-US" sz="3200" dirty="0"/>
              <a:t/>
            </a:r>
            <a:br>
              <a:rPr lang="en-US" altLang="en-US" sz="3200" dirty="0"/>
            </a:br>
            <a:endParaRPr lang="en-US" altLang="en-US" sz="3200" dirty="0"/>
          </a:p>
        </p:txBody>
      </p:sp>
      <p:sp>
        <p:nvSpPr>
          <p:cNvPr id="2" name="Content Placeholder 1"/>
          <p:cNvSpPr>
            <a:spLocks noGrp="1"/>
          </p:cNvSpPr>
          <p:nvPr>
            <p:ph idx="1"/>
          </p:nvPr>
        </p:nvSpPr>
        <p:spPr>
          <a:xfrm>
            <a:off x="457200" y="1447800"/>
            <a:ext cx="8229600" cy="4114800"/>
          </a:xfrm>
        </p:spPr>
        <p:txBody>
          <a:bodyPr/>
          <a:lstStyle/>
          <a:p>
            <a:r>
              <a:rPr lang="en-US" sz="2400" dirty="0" smtClean="0"/>
              <a:t>Discharge is computed from water level (stage) </a:t>
            </a:r>
            <a:r>
              <a:rPr lang="en-US" sz="2400" dirty="0" smtClean="0"/>
              <a:t>by </a:t>
            </a:r>
            <a:r>
              <a:rPr lang="en-US" sz="2400" dirty="0" smtClean="0"/>
              <a:t>means of a stage-discharge rating.</a:t>
            </a:r>
          </a:p>
          <a:p>
            <a:r>
              <a:rPr lang="en-US" sz="2400" dirty="0" smtClean="0"/>
              <a:t>Stage is monitored continuously and converted to discharge.</a:t>
            </a:r>
          </a:p>
          <a:p>
            <a:r>
              <a:rPr lang="en-US" sz="2400" dirty="0" smtClean="0"/>
              <a:t>Therefore the accuracy of the computed discharge is directly correlated to accuracy of the measurement of stage. </a:t>
            </a:r>
          </a:p>
          <a:p>
            <a:r>
              <a:rPr lang="en-US" sz="2400" dirty="0" smtClean="0"/>
              <a:t>Stage sensors have built-in accuracy and precision but the resulting data are only as accurate as their initial setting.</a:t>
            </a:r>
          </a:p>
          <a:p>
            <a:r>
              <a:rPr lang="en-US" sz="2400" dirty="0" smtClean="0"/>
              <a:t>The “gauge datum” is the basis for this setting so special attention is required to ensure its accuracy.</a:t>
            </a:r>
          </a:p>
        </p:txBody>
      </p:sp>
    </p:spTree>
    <p:extLst>
      <p:ext uri="{BB962C8B-B14F-4D97-AF65-F5344CB8AC3E}">
        <p14:creationId xmlns:p14="http://schemas.microsoft.com/office/powerpoint/2010/main" val="32627032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152400"/>
            <a:ext cx="8229600" cy="1371600"/>
          </a:xfrm>
        </p:spPr>
        <p:txBody>
          <a:bodyPr/>
          <a:lstStyle/>
          <a:p>
            <a:r>
              <a:rPr lang="en-US" altLang="en-US" sz="4000" dirty="0" smtClean="0"/>
              <a:t>Establishing and Maintaining Datum at Gauging Stations</a:t>
            </a:r>
            <a:endParaRPr lang="en-US" altLang="en-US" sz="4000" dirty="0"/>
          </a:p>
        </p:txBody>
      </p:sp>
      <p:pic>
        <p:nvPicPr>
          <p:cNvPr id="49156" name="Picture 4" descr="Scan22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04950" y="1905000"/>
            <a:ext cx="6169025" cy="4114800"/>
          </a:xfr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94" name="Text Box 42"/>
          <p:cNvSpPr txBox="1">
            <a:spLocks noChangeArrowheads="1"/>
          </p:cNvSpPr>
          <p:nvPr/>
        </p:nvSpPr>
        <p:spPr bwMode="auto">
          <a:xfrm>
            <a:off x="5486400" y="5334000"/>
            <a:ext cx="2187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000" b="1">
                <a:solidFill>
                  <a:srgbClr val="FFFFFF"/>
                </a:solidFill>
                <a:latin typeface="Times New Roman" pitchFamily="18" charset="0"/>
              </a:rPr>
              <a:t>North Fork Teton River at Teton, ID</a:t>
            </a:r>
          </a:p>
        </p:txBody>
      </p:sp>
    </p:spTree>
    <p:extLst>
      <p:ext uri="{BB962C8B-B14F-4D97-AF65-F5344CB8AC3E}">
        <p14:creationId xmlns:p14="http://schemas.microsoft.com/office/powerpoint/2010/main" val="7859393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457200"/>
            <a:ext cx="8229600" cy="1066800"/>
          </a:xfrm>
        </p:spPr>
        <p:txBody>
          <a:bodyPr/>
          <a:lstStyle/>
          <a:p>
            <a:r>
              <a:rPr lang="en-US" altLang="en-US" sz="3200" dirty="0"/>
              <a:t>Frequency of Levels</a:t>
            </a:r>
          </a:p>
        </p:txBody>
      </p:sp>
      <p:sp>
        <p:nvSpPr>
          <p:cNvPr id="31747" name="Rectangle 3"/>
          <p:cNvSpPr>
            <a:spLocks noGrp="1" noChangeArrowheads="1"/>
          </p:cNvSpPr>
          <p:nvPr>
            <p:ph type="body" idx="1"/>
          </p:nvPr>
        </p:nvSpPr>
        <p:spPr>
          <a:xfrm>
            <a:off x="457200" y="1524000"/>
            <a:ext cx="8229600" cy="4648200"/>
          </a:xfrm>
        </p:spPr>
        <p:txBody>
          <a:bodyPr/>
          <a:lstStyle/>
          <a:p>
            <a:pPr>
              <a:buFont typeface="Wingdings" pitchFamily="2" charset="2"/>
              <a:buNone/>
            </a:pPr>
            <a:r>
              <a:rPr lang="en-US" altLang="en-US" sz="2400" dirty="0" smtClean="0"/>
              <a:t>The following guidelines are followed by the USGS:</a:t>
            </a:r>
            <a:endParaRPr lang="en-US" altLang="en-US" sz="2400" dirty="0"/>
          </a:p>
          <a:p>
            <a:r>
              <a:rPr lang="en-US" altLang="en-US" sz="2400" dirty="0"/>
              <a:t>As a station is started, levels should be run every year for 3 years.</a:t>
            </a:r>
          </a:p>
          <a:p>
            <a:r>
              <a:rPr lang="en-US" altLang="en-US" sz="2400" dirty="0"/>
              <a:t>Levels at </a:t>
            </a:r>
            <a:r>
              <a:rPr lang="en-US" altLang="en-US" sz="2400" dirty="0" err="1"/>
              <a:t>streamflow</a:t>
            </a:r>
            <a:r>
              <a:rPr lang="en-US" altLang="en-US" sz="2400" dirty="0"/>
              <a:t> </a:t>
            </a:r>
            <a:r>
              <a:rPr lang="en-US" altLang="en-US" sz="2400" dirty="0" smtClean="0"/>
              <a:t>gauging </a:t>
            </a:r>
            <a:r>
              <a:rPr lang="en-US" altLang="en-US" sz="2400" dirty="0"/>
              <a:t>stations should be run at least every 3 years.</a:t>
            </a:r>
          </a:p>
          <a:p>
            <a:r>
              <a:rPr lang="en-US" altLang="en-US" sz="2400" dirty="0"/>
              <a:t>If, after at least 5 sets of levels over a period of at least 10 years, the </a:t>
            </a:r>
            <a:r>
              <a:rPr lang="en-US" altLang="en-US" sz="2400" dirty="0" smtClean="0"/>
              <a:t>gauging </a:t>
            </a:r>
            <a:r>
              <a:rPr lang="en-US" altLang="en-US" sz="2400" dirty="0"/>
              <a:t>station is shown to be </a:t>
            </a:r>
            <a:r>
              <a:rPr lang="en-US" altLang="en-US" sz="2400" dirty="0" smtClean="0"/>
              <a:t>stable the frequency of levels can be reduced to every 5 years.</a:t>
            </a:r>
            <a:endParaRPr lang="en-US" altLang="en-US" sz="2400" dirty="0"/>
          </a:p>
          <a:p>
            <a:r>
              <a:rPr lang="en-US" altLang="en-US" sz="2400" dirty="0" smtClean="0"/>
              <a:t>When </a:t>
            </a:r>
            <a:r>
              <a:rPr lang="en-US" altLang="en-US" sz="2400" dirty="0"/>
              <a:t>a station is discontinued, a level circuit should be </a:t>
            </a:r>
            <a:r>
              <a:rPr lang="en-US" altLang="en-US" sz="2400" dirty="0" smtClean="0"/>
              <a:t>run to finalize the documentation of datum.</a:t>
            </a:r>
            <a:endParaRPr lang="en-US" altLang="en-US" sz="2400" dirty="0"/>
          </a:p>
        </p:txBody>
      </p:sp>
    </p:spTree>
    <p:extLst>
      <p:ext uri="{BB962C8B-B14F-4D97-AF65-F5344CB8AC3E}">
        <p14:creationId xmlns:p14="http://schemas.microsoft.com/office/powerpoint/2010/main" val="12890875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8229600" cy="1371600"/>
          </a:xfrm>
        </p:spPr>
        <p:txBody>
          <a:bodyPr/>
          <a:lstStyle/>
          <a:p>
            <a:r>
              <a:rPr lang="en-US" altLang="en-US" sz="4000" dirty="0"/>
              <a:t>Plan View of </a:t>
            </a:r>
            <a:r>
              <a:rPr lang="en-US" altLang="en-US" sz="4000" dirty="0" smtClean="0"/>
              <a:t>gauge </a:t>
            </a:r>
            <a:r>
              <a:rPr lang="en-US" altLang="en-US" sz="4000" dirty="0"/>
              <a:t>Site</a:t>
            </a:r>
          </a:p>
        </p:txBody>
      </p:sp>
      <p:sp>
        <p:nvSpPr>
          <p:cNvPr id="20483" name="Rectangle 3"/>
          <p:cNvSpPr>
            <a:spLocks noGrp="1" noChangeArrowheads="1"/>
          </p:cNvSpPr>
          <p:nvPr>
            <p:ph type="body" idx="1"/>
          </p:nvPr>
        </p:nvSpPr>
        <p:spPr/>
        <p:txBody>
          <a:bodyPr/>
          <a:lstStyle/>
          <a:p>
            <a:endParaRPr lang="en-US" altLang="en-US"/>
          </a:p>
        </p:txBody>
      </p:sp>
      <p:pic>
        <p:nvPicPr>
          <p:cNvPr id="20508" name="Picture 28" descr="http://wwwrcamnl.wr.usgs.gov/sws/SWTraining/FlashFandR/walkthrough/pcvw1.jpg">
            <a:hlinkClick r:id="rId3"/>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90600" y="1371600"/>
            <a:ext cx="7162800" cy="4537075"/>
          </a:xfrm>
          <a:prstGeom prst="rect">
            <a:avLst/>
          </a:prstGeom>
          <a:noFill/>
          <a:extLst>
            <a:ext uri="{909E8E84-426E-40DD-AFC4-6F175D3DCCD1}">
              <a14:hiddenFill xmlns:a14="http://schemas.microsoft.com/office/drawing/2010/main">
                <a:solidFill>
                  <a:srgbClr val="FFFFFF"/>
                </a:solidFill>
              </a14:hiddenFill>
            </a:ext>
          </a:extLst>
        </p:spPr>
      </p:pic>
      <p:grpSp>
        <p:nvGrpSpPr>
          <p:cNvPr id="20509" name="Group 29"/>
          <p:cNvGrpSpPr>
            <a:grpSpLocks/>
          </p:cNvGrpSpPr>
          <p:nvPr/>
        </p:nvGrpSpPr>
        <p:grpSpPr bwMode="auto">
          <a:xfrm>
            <a:off x="495300" y="581025"/>
            <a:ext cx="4010025" cy="2505075"/>
            <a:chOff x="780" y="915"/>
            <a:chExt cx="6315" cy="3945"/>
          </a:xfrm>
        </p:grpSpPr>
        <p:sp>
          <p:nvSpPr>
            <p:cNvPr id="20517" name="Rectangle 37">
              <a:hlinkClick r:id="rId6"/>
            </p:cNvPr>
            <p:cNvSpPr>
              <a:spLocks noChangeArrowheads="1"/>
            </p:cNvSpPr>
            <p:nvPr/>
          </p:nvSpPr>
          <p:spPr bwMode="auto">
            <a:xfrm>
              <a:off x="780" y="3030"/>
              <a:ext cx="1035"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b="1">
                <a:solidFill>
                  <a:srgbClr val="FFFFFF"/>
                </a:solidFill>
                <a:latin typeface="Tahoma" charset="0"/>
              </a:endParaRPr>
            </a:p>
          </p:txBody>
        </p:sp>
        <p:sp>
          <p:nvSpPr>
            <p:cNvPr id="20516" name="Rectangle 36">
              <a:hlinkClick r:id="rId6"/>
            </p:cNvPr>
            <p:cNvSpPr>
              <a:spLocks noChangeArrowheads="1"/>
            </p:cNvSpPr>
            <p:nvPr/>
          </p:nvSpPr>
          <p:spPr bwMode="auto">
            <a:xfrm>
              <a:off x="2925" y="915"/>
              <a:ext cx="1140"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b="1">
                <a:solidFill>
                  <a:srgbClr val="FFFFFF"/>
                </a:solidFill>
                <a:latin typeface="Tahoma" charset="0"/>
              </a:endParaRPr>
            </a:p>
          </p:txBody>
        </p:sp>
        <p:sp>
          <p:nvSpPr>
            <p:cNvPr id="20515" name="Freeform 35">
              <a:hlinkClick r:id="rId6"/>
            </p:cNvPr>
            <p:cNvSpPr>
              <a:spLocks/>
            </p:cNvSpPr>
            <p:nvPr/>
          </p:nvSpPr>
          <p:spPr bwMode="auto">
            <a:xfrm>
              <a:off x="2700" y="3135"/>
              <a:ext cx="720" cy="645"/>
            </a:xfrm>
            <a:custGeom>
              <a:avLst/>
              <a:gdLst>
                <a:gd name="T0" fmla="*/ 15 w 720"/>
                <a:gd name="T1" fmla="*/ 90 h 645"/>
                <a:gd name="T2" fmla="*/ 270 w 720"/>
                <a:gd name="T3" fmla="*/ 0 h 645"/>
                <a:gd name="T4" fmla="*/ 720 w 720"/>
                <a:gd name="T5" fmla="*/ 495 h 645"/>
                <a:gd name="T6" fmla="*/ 300 w 720"/>
                <a:gd name="T7" fmla="*/ 645 h 645"/>
                <a:gd name="T8" fmla="*/ 0 w 720"/>
                <a:gd name="T9" fmla="*/ 30 h 645"/>
                <a:gd name="T10" fmla="*/ 15 w 720"/>
                <a:gd name="T11" fmla="*/ 90 h 645"/>
              </a:gdLst>
              <a:ahLst/>
              <a:cxnLst>
                <a:cxn ang="0">
                  <a:pos x="T0" y="T1"/>
                </a:cxn>
                <a:cxn ang="0">
                  <a:pos x="T2" y="T3"/>
                </a:cxn>
                <a:cxn ang="0">
                  <a:pos x="T4" y="T5"/>
                </a:cxn>
                <a:cxn ang="0">
                  <a:pos x="T6" y="T7"/>
                </a:cxn>
                <a:cxn ang="0">
                  <a:pos x="T8" y="T9"/>
                </a:cxn>
                <a:cxn ang="0">
                  <a:pos x="T10" y="T11"/>
                </a:cxn>
              </a:cxnLst>
              <a:rect l="0" t="0" r="r" b="b"/>
              <a:pathLst>
                <a:path w="720" h="645">
                  <a:moveTo>
                    <a:pt x="15" y="90"/>
                  </a:moveTo>
                  <a:lnTo>
                    <a:pt x="270" y="0"/>
                  </a:lnTo>
                  <a:lnTo>
                    <a:pt x="720" y="495"/>
                  </a:lnTo>
                  <a:lnTo>
                    <a:pt x="300" y="645"/>
                  </a:lnTo>
                  <a:lnTo>
                    <a:pt x="0" y="30"/>
                  </a:lnTo>
                  <a:lnTo>
                    <a:pt x="15" y="9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b="1">
                <a:solidFill>
                  <a:srgbClr val="FFFFFF"/>
                </a:solidFill>
                <a:latin typeface="Tahoma" charset="0"/>
              </a:endParaRPr>
            </a:p>
          </p:txBody>
        </p:sp>
        <p:sp>
          <p:nvSpPr>
            <p:cNvPr id="20514" name="Freeform 34">
              <a:hlinkClick r:id="rId6"/>
            </p:cNvPr>
            <p:cNvSpPr>
              <a:spLocks/>
            </p:cNvSpPr>
            <p:nvPr/>
          </p:nvSpPr>
          <p:spPr bwMode="auto">
            <a:xfrm>
              <a:off x="4845" y="3690"/>
              <a:ext cx="1065" cy="600"/>
            </a:xfrm>
            <a:custGeom>
              <a:avLst/>
              <a:gdLst>
                <a:gd name="T0" fmla="*/ 120 w 1065"/>
                <a:gd name="T1" fmla="*/ 0 h 600"/>
                <a:gd name="T2" fmla="*/ 1065 w 1065"/>
                <a:gd name="T3" fmla="*/ 240 h 600"/>
                <a:gd name="T4" fmla="*/ 1005 w 1065"/>
                <a:gd name="T5" fmla="*/ 600 h 600"/>
                <a:gd name="T6" fmla="*/ 0 w 1065"/>
                <a:gd name="T7" fmla="*/ 360 h 600"/>
                <a:gd name="T8" fmla="*/ 105 w 1065"/>
                <a:gd name="T9" fmla="*/ 0 h 600"/>
                <a:gd name="T10" fmla="*/ 120 w 1065"/>
                <a:gd name="T11" fmla="*/ 0 h 600"/>
              </a:gdLst>
              <a:ahLst/>
              <a:cxnLst>
                <a:cxn ang="0">
                  <a:pos x="T0" y="T1"/>
                </a:cxn>
                <a:cxn ang="0">
                  <a:pos x="T2" y="T3"/>
                </a:cxn>
                <a:cxn ang="0">
                  <a:pos x="T4" y="T5"/>
                </a:cxn>
                <a:cxn ang="0">
                  <a:pos x="T6" y="T7"/>
                </a:cxn>
                <a:cxn ang="0">
                  <a:pos x="T8" y="T9"/>
                </a:cxn>
                <a:cxn ang="0">
                  <a:pos x="T10" y="T11"/>
                </a:cxn>
              </a:cxnLst>
              <a:rect l="0" t="0" r="r" b="b"/>
              <a:pathLst>
                <a:path w="1065" h="600">
                  <a:moveTo>
                    <a:pt x="120" y="0"/>
                  </a:moveTo>
                  <a:lnTo>
                    <a:pt x="1065" y="240"/>
                  </a:lnTo>
                  <a:lnTo>
                    <a:pt x="1005" y="600"/>
                  </a:lnTo>
                  <a:lnTo>
                    <a:pt x="0" y="360"/>
                  </a:lnTo>
                  <a:lnTo>
                    <a:pt x="105" y="0"/>
                  </a:lnTo>
                  <a:lnTo>
                    <a:pt x="12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b="1">
                <a:solidFill>
                  <a:srgbClr val="FFFFFF"/>
                </a:solidFill>
                <a:latin typeface="Tahoma" charset="0"/>
              </a:endParaRPr>
            </a:p>
          </p:txBody>
        </p:sp>
        <p:sp>
          <p:nvSpPr>
            <p:cNvPr id="20513" name="Freeform 33">
              <a:hlinkClick r:id="rId7"/>
            </p:cNvPr>
            <p:cNvSpPr>
              <a:spLocks/>
            </p:cNvSpPr>
            <p:nvPr/>
          </p:nvSpPr>
          <p:spPr bwMode="auto">
            <a:xfrm>
              <a:off x="2775" y="2640"/>
              <a:ext cx="900" cy="840"/>
            </a:xfrm>
            <a:custGeom>
              <a:avLst/>
              <a:gdLst>
                <a:gd name="T0" fmla="*/ 15 w 900"/>
                <a:gd name="T1" fmla="*/ 255 h 840"/>
                <a:gd name="T2" fmla="*/ 285 w 900"/>
                <a:gd name="T3" fmla="*/ 0 h 840"/>
                <a:gd name="T4" fmla="*/ 900 w 900"/>
                <a:gd name="T5" fmla="*/ 660 h 840"/>
                <a:gd name="T6" fmla="*/ 570 w 900"/>
                <a:gd name="T7" fmla="*/ 840 h 840"/>
                <a:gd name="T8" fmla="*/ 0 w 900"/>
                <a:gd name="T9" fmla="*/ 255 h 840"/>
                <a:gd name="T10" fmla="*/ 15 w 900"/>
                <a:gd name="T11" fmla="*/ 255 h 840"/>
              </a:gdLst>
              <a:ahLst/>
              <a:cxnLst>
                <a:cxn ang="0">
                  <a:pos x="T0" y="T1"/>
                </a:cxn>
                <a:cxn ang="0">
                  <a:pos x="T2" y="T3"/>
                </a:cxn>
                <a:cxn ang="0">
                  <a:pos x="T4" y="T5"/>
                </a:cxn>
                <a:cxn ang="0">
                  <a:pos x="T6" y="T7"/>
                </a:cxn>
                <a:cxn ang="0">
                  <a:pos x="T8" y="T9"/>
                </a:cxn>
                <a:cxn ang="0">
                  <a:pos x="T10" y="T11"/>
                </a:cxn>
              </a:cxnLst>
              <a:rect l="0" t="0" r="r" b="b"/>
              <a:pathLst>
                <a:path w="900" h="840">
                  <a:moveTo>
                    <a:pt x="15" y="255"/>
                  </a:moveTo>
                  <a:lnTo>
                    <a:pt x="285" y="0"/>
                  </a:lnTo>
                  <a:lnTo>
                    <a:pt x="900" y="660"/>
                  </a:lnTo>
                  <a:lnTo>
                    <a:pt x="570" y="840"/>
                  </a:lnTo>
                  <a:lnTo>
                    <a:pt x="0" y="255"/>
                  </a:lnTo>
                  <a:lnTo>
                    <a:pt x="15" y="25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b="1">
                <a:solidFill>
                  <a:srgbClr val="FFFFFF"/>
                </a:solidFill>
                <a:latin typeface="Tahoma" charset="0"/>
              </a:endParaRPr>
            </a:p>
          </p:txBody>
        </p:sp>
        <p:sp>
          <p:nvSpPr>
            <p:cNvPr id="20512" name="Freeform 32">
              <a:hlinkClick r:id="rId8"/>
            </p:cNvPr>
            <p:cNvSpPr>
              <a:spLocks/>
            </p:cNvSpPr>
            <p:nvPr/>
          </p:nvSpPr>
          <p:spPr bwMode="auto">
            <a:xfrm>
              <a:off x="3555" y="3615"/>
              <a:ext cx="990" cy="1245"/>
            </a:xfrm>
            <a:custGeom>
              <a:avLst/>
              <a:gdLst>
                <a:gd name="T0" fmla="*/ 705 w 990"/>
                <a:gd name="T1" fmla="*/ 15 h 1245"/>
                <a:gd name="T2" fmla="*/ 990 w 990"/>
                <a:gd name="T3" fmla="*/ 210 h 1245"/>
                <a:gd name="T4" fmla="*/ 435 w 990"/>
                <a:gd name="T5" fmla="*/ 1245 h 1245"/>
                <a:gd name="T6" fmla="*/ 0 w 990"/>
                <a:gd name="T7" fmla="*/ 990 h 1245"/>
                <a:gd name="T8" fmla="*/ 705 w 990"/>
                <a:gd name="T9" fmla="*/ 0 h 1245"/>
                <a:gd name="T10" fmla="*/ 645 w 990"/>
                <a:gd name="T11" fmla="*/ 150 h 1245"/>
                <a:gd name="T12" fmla="*/ 645 w 990"/>
                <a:gd name="T13" fmla="*/ 105 h 1245"/>
                <a:gd name="T14" fmla="*/ 645 w 990"/>
                <a:gd name="T15" fmla="*/ 105 h 1245"/>
                <a:gd name="T16" fmla="*/ 705 w 990"/>
                <a:gd name="T17" fmla="*/ 75 h 1245"/>
                <a:gd name="T18" fmla="*/ 705 w 990"/>
                <a:gd name="T19" fmla="*/ 15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0" h="1245">
                  <a:moveTo>
                    <a:pt x="705" y="15"/>
                  </a:moveTo>
                  <a:lnTo>
                    <a:pt x="990" y="210"/>
                  </a:lnTo>
                  <a:lnTo>
                    <a:pt x="435" y="1245"/>
                  </a:lnTo>
                  <a:lnTo>
                    <a:pt x="0" y="990"/>
                  </a:lnTo>
                  <a:lnTo>
                    <a:pt x="705" y="0"/>
                  </a:lnTo>
                  <a:lnTo>
                    <a:pt x="645" y="150"/>
                  </a:lnTo>
                  <a:lnTo>
                    <a:pt x="645" y="105"/>
                  </a:lnTo>
                  <a:lnTo>
                    <a:pt x="705" y="75"/>
                  </a:lnTo>
                  <a:lnTo>
                    <a:pt x="705" y="1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b="1">
                <a:solidFill>
                  <a:srgbClr val="FFFFFF"/>
                </a:solidFill>
                <a:latin typeface="Tahoma" charset="0"/>
              </a:endParaRPr>
            </a:p>
          </p:txBody>
        </p:sp>
        <p:sp>
          <p:nvSpPr>
            <p:cNvPr id="20511" name="Freeform 31">
              <a:hlinkClick r:id="rId9"/>
            </p:cNvPr>
            <p:cNvSpPr>
              <a:spLocks/>
            </p:cNvSpPr>
            <p:nvPr/>
          </p:nvSpPr>
          <p:spPr bwMode="auto">
            <a:xfrm>
              <a:off x="5790" y="3150"/>
              <a:ext cx="1305" cy="570"/>
            </a:xfrm>
            <a:custGeom>
              <a:avLst/>
              <a:gdLst>
                <a:gd name="T0" fmla="*/ 45 w 1305"/>
                <a:gd name="T1" fmla="*/ 330 h 570"/>
                <a:gd name="T2" fmla="*/ 180 w 1305"/>
                <a:gd name="T3" fmla="*/ 0 h 570"/>
                <a:gd name="T4" fmla="*/ 1305 w 1305"/>
                <a:gd name="T5" fmla="*/ 210 h 570"/>
                <a:gd name="T6" fmla="*/ 1215 w 1305"/>
                <a:gd name="T7" fmla="*/ 570 h 570"/>
                <a:gd name="T8" fmla="*/ 0 w 1305"/>
                <a:gd name="T9" fmla="*/ 285 h 570"/>
                <a:gd name="T10" fmla="*/ 45 w 1305"/>
                <a:gd name="T11" fmla="*/ 330 h 570"/>
              </a:gdLst>
              <a:ahLst/>
              <a:cxnLst>
                <a:cxn ang="0">
                  <a:pos x="T0" y="T1"/>
                </a:cxn>
                <a:cxn ang="0">
                  <a:pos x="T2" y="T3"/>
                </a:cxn>
                <a:cxn ang="0">
                  <a:pos x="T4" y="T5"/>
                </a:cxn>
                <a:cxn ang="0">
                  <a:pos x="T6" y="T7"/>
                </a:cxn>
                <a:cxn ang="0">
                  <a:pos x="T8" y="T9"/>
                </a:cxn>
                <a:cxn ang="0">
                  <a:pos x="T10" y="T11"/>
                </a:cxn>
              </a:cxnLst>
              <a:rect l="0" t="0" r="r" b="b"/>
              <a:pathLst>
                <a:path w="1305" h="570">
                  <a:moveTo>
                    <a:pt x="45" y="330"/>
                  </a:moveTo>
                  <a:lnTo>
                    <a:pt x="180" y="0"/>
                  </a:lnTo>
                  <a:lnTo>
                    <a:pt x="1305" y="210"/>
                  </a:lnTo>
                  <a:lnTo>
                    <a:pt x="1215" y="570"/>
                  </a:lnTo>
                  <a:lnTo>
                    <a:pt x="0" y="285"/>
                  </a:lnTo>
                  <a:lnTo>
                    <a:pt x="45" y="33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b="1">
                <a:solidFill>
                  <a:srgbClr val="FFFFFF"/>
                </a:solidFill>
                <a:latin typeface="Tahoma" charset="0"/>
              </a:endParaRPr>
            </a:p>
          </p:txBody>
        </p:sp>
        <p:sp>
          <p:nvSpPr>
            <p:cNvPr id="20510" name="Freeform 30">
              <a:hlinkClick r:id="rId10"/>
            </p:cNvPr>
            <p:cNvSpPr>
              <a:spLocks/>
            </p:cNvSpPr>
            <p:nvPr/>
          </p:nvSpPr>
          <p:spPr bwMode="auto">
            <a:xfrm>
              <a:off x="2265" y="3765"/>
              <a:ext cx="1110" cy="660"/>
            </a:xfrm>
            <a:custGeom>
              <a:avLst/>
              <a:gdLst>
                <a:gd name="T0" fmla="*/ 180 w 1110"/>
                <a:gd name="T1" fmla="*/ 660 h 660"/>
                <a:gd name="T2" fmla="*/ 0 w 1110"/>
                <a:gd name="T3" fmla="*/ 375 h 660"/>
                <a:gd name="T4" fmla="*/ 855 w 1110"/>
                <a:gd name="T5" fmla="*/ 0 h 660"/>
                <a:gd name="T6" fmla="*/ 1110 w 1110"/>
                <a:gd name="T7" fmla="*/ 135 h 660"/>
                <a:gd name="T8" fmla="*/ 930 w 1110"/>
                <a:gd name="T9" fmla="*/ 375 h 660"/>
                <a:gd name="T10" fmla="*/ 165 w 1110"/>
                <a:gd name="T11" fmla="*/ 660 h 660"/>
                <a:gd name="T12" fmla="*/ 180 w 1110"/>
                <a:gd name="T13" fmla="*/ 660 h 660"/>
              </a:gdLst>
              <a:ahLst/>
              <a:cxnLst>
                <a:cxn ang="0">
                  <a:pos x="T0" y="T1"/>
                </a:cxn>
                <a:cxn ang="0">
                  <a:pos x="T2" y="T3"/>
                </a:cxn>
                <a:cxn ang="0">
                  <a:pos x="T4" y="T5"/>
                </a:cxn>
                <a:cxn ang="0">
                  <a:pos x="T6" y="T7"/>
                </a:cxn>
                <a:cxn ang="0">
                  <a:pos x="T8" y="T9"/>
                </a:cxn>
                <a:cxn ang="0">
                  <a:pos x="T10" y="T11"/>
                </a:cxn>
                <a:cxn ang="0">
                  <a:pos x="T12" y="T13"/>
                </a:cxn>
              </a:cxnLst>
              <a:rect l="0" t="0" r="r" b="b"/>
              <a:pathLst>
                <a:path w="1110" h="660">
                  <a:moveTo>
                    <a:pt x="180" y="660"/>
                  </a:moveTo>
                  <a:lnTo>
                    <a:pt x="0" y="375"/>
                  </a:lnTo>
                  <a:lnTo>
                    <a:pt x="855" y="0"/>
                  </a:lnTo>
                  <a:lnTo>
                    <a:pt x="1110" y="135"/>
                  </a:lnTo>
                  <a:lnTo>
                    <a:pt x="930" y="375"/>
                  </a:lnTo>
                  <a:lnTo>
                    <a:pt x="165" y="660"/>
                  </a:lnTo>
                  <a:lnTo>
                    <a:pt x="180" y="66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b="1">
                <a:solidFill>
                  <a:srgbClr val="FFFFFF"/>
                </a:solidFill>
                <a:latin typeface="Tahoma" charset="0"/>
              </a:endParaRPr>
            </a:p>
          </p:txBody>
        </p:sp>
      </p:grpSp>
      <p:sp>
        <p:nvSpPr>
          <p:cNvPr id="20518" name="Rectangle 38">
            <a:hlinkClick r:id="rId3"/>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endParaRPr lang="en-US" b="1">
              <a:solidFill>
                <a:srgbClr val="FFFFFF"/>
              </a:solidFill>
              <a:latin typeface="Tahoma" charset="0"/>
            </a:endParaRPr>
          </a:p>
        </p:txBody>
      </p:sp>
      <p:sp>
        <p:nvSpPr>
          <p:cNvPr id="20519"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endParaRPr lang="en-US" b="1">
              <a:solidFill>
                <a:srgbClr val="FFFFFF"/>
              </a:solidFill>
              <a:latin typeface="Tahoma" charset="0"/>
            </a:endParaRPr>
          </a:p>
        </p:txBody>
      </p:sp>
    </p:spTree>
    <p:extLst>
      <p:ext uri="{BB962C8B-B14F-4D97-AF65-F5344CB8AC3E}">
        <p14:creationId xmlns:p14="http://schemas.microsoft.com/office/powerpoint/2010/main" val="36072425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endParaRPr lang="en-US" altLang="en-US"/>
          </a:p>
        </p:txBody>
      </p:sp>
      <p:sp>
        <p:nvSpPr>
          <p:cNvPr id="48131" name="Rectangle 3"/>
          <p:cNvSpPr>
            <a:spLocks noGrp="1" noChangeArrowheads="1"/>
          </p:cNvSpPr>
          <p:nvPr>
            <p:ph type="body" idx="1"/>
          </p:nvPr>
        </p:nvSpPr>
        <p:spPr/>
        <p:txBody>
          <a:bodyPr/>
          <a:lstStyle/>
          <a:p>
            <a:endParaRPr lang="en-US" altLang="en-US"/>
          </a:p>
        </p:txBody>
      </p:sp>
      <p:pic>
        <p:nvPicPr>
          <p:cNvPr id="48132" name="Picture 4" descr="le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0557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1301150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57200" y="714375"/>
            <a:ext cx="8534400" cy="545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931349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ltLang="en-US"/>
          </a:p>
        </p:txBody>
      </p:sp>
      <p:sp>
        <p:nvSpPr>
          <p:cNvPr id="40963" name="Rectangle 3"/>
          <p:cNvSpPr>
            <a:spLocks noGrp="1" noChangeArrowheads="1"/>
          </p:cNvSpPr>
          <p:nvPr>
            <p:ph type="body" idx="1"/>
          </p:nvPr>
        </p:nvSpPr>
        <p:spPr/>
        <p:txBody>
          <a:bodyPr/>
          <a:lstStyle/>
          <a:p>
            <a:endParaRPr lang="en-US" altLang="en-US"/>
          </a:p>
        </p:txBody>
      </p:sp>
      <p:pic>
        <p:nvPicPr>
          <p:cNvPr id="40964" name="Picture 4" descr="130115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52400"/>
            <a:ext cx="5932488" cy="72834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024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altLang="en-US"/>
          </a:p>
        </p:txBody>
      </p:sp>
      <p:sp>
        <p:nvSpPr>
          <p:cNvPr id="41987" name="Rectangle 3"/>
          <p:cNvSpPr>
            <a:spLocks noGrp="1" noChangeArrowheads="1"/>
          </p:cNvSpPr>
          <p:nvPr>
            <p:ph type="body" idx="1"/>
          </p:nvPr>
        </p:nvSpPr>
        <p:spPr/>
        <p:txBody>
          <a:bodyPr/>
          <a:lstStyle/>
          <a:p>
            <a:endParaRPr lang="en-US" altLang="en-US"/>
          </a:p>
        </p:txBody>
      </p:sp>
      <p:pic>
        <p:nvPicPr>
          <p:cNvPr id="41988" name="Picture 4" descr="130115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52753"/>
            <a:ext cx="6019800" cy="680524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3225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z="3200" dirty="0"/>
              <a:t>Levels at G</a:t>
            </a:r>
            <a:r>
              <a:rPr lang="en-US" altLang="en-US" sz="3200" dirty="0" smtClean="0"/>
              <a:t>auging </a:t>
            </a:r>
            <a:r>
              <a:rPr lang="en-US" altLang="en-US" sz="3200" dirty="0"/>
              <a:t>Stations</a:t>
            </a:r>
          </a:p>
        </p:txBody>
      </p:sp>
      <p:sp>
        <p:nvSpPr>
          <p:cNvPr id="32771" name="Rectangle 3"/>
          <p:cNvSpPr>
            <a:spLocks noGrp="1" noChangeArrowheads="1"/>
          </p:cNvSpPr>
          <p:nvPr>
            <p:ph type="body" idx="1"/>
          </p:nvPr>
        </p:nvSpPr>
        <p:spPr>
          <a:xfrm>
            <a:off x="457200" y="1981200"/>
            <a:ext cx="4876800" cy="4114800"/>
          </a:xfrm>
        </p:spPr>
        <p:txBody>
          <a:bodyPr/>
          <a:lstStyle/>
          <a:p>
            <a:pPr>
              <a:buFont typeface="Wingdings" pitchFamily="2" charset="2"/>
              <a:buNone/>
            </a:pPr>
            <a:r>
              <a:rPr lang="en-US" altLang="en-US" sz="2000" dirty="0"/>
              <a:t>For more information:</a:t>
            </a:r>
          </a:p>
          <a:p>
            <a:pPr>
              <a:buFont typeface="Wingdings" pitchFamily="2" charset="2"/>
              <a:buNone/>
            </a:pPr>
            <a:endParaRPr lang="en-US" altLang="en-US" sz="2000" dirty="0"/>
          </a:p>
          <a:p>
            <a:r>
              <a:rPr lang="en-US" altLang="en-US" sz="2000" dirty="0"/>
              <a:t>Levels at </a:t>
            </a:r>
            <a:r>
              <a:rPr lang="en-US" altLang="en-US" sz="2000" dirty="0" err="1"/>
              <a:t>Streamflow</a:t>
            </a:r>
            <a:r>
              <a:rPr lang="en-US" altLang="en-US" sz="2000" dirty="0"/>
              <a:t> </a:t>
            </a:r>
            <a:r>
              <a:rPr lang="en-US" altLang="en-US" sz="2000" dirty="0" smtClean="0"/>
              <a:t>Gaging </a:t>
            </a:r>
            <a:r>
              <a:rPr lang="en-US" altLang="en-US" sz="2000" dirty="0"/>
              <a:t>Stations, </a:t>
            </a:r>
          </a:p>
          <a:p>
            <a:pPr>
              <a:buFont typeface="Wingdings" pitchFamily="2" charset="2"/>
              <a:buNone/>
            </a:pPr>
            <a:r>
              <a:rPr lang="en-US" altLang="en-US" sz="2000" dirty="0"/>
              <a:t>	E.J. Kennedy, TWRI, Book 3, Ch. A19</a:t>
            </a:r>
          </a:p>
          <a:p>
            <a:r>
              <a:rPr lang="en-US" altLang="en-US" sz="2000" dirty="0"/>
              <a:t>Levels at </a:t>
            </a:r>
            <a:r>
              <a:rPr lang="en-US" altLang="en-US" sz="2000" dirty="0" err="1"/>
              <a:t>Streamflow</a:t>
            </a:r>
            <a:r>
              <a:rPr lang="en-US" altLang="en-US" sz="2000" dirty="0"/>
              <a:t> G</a:t>
            </a:r>
            <a:r>
              <a:rPr lang="en-US" altLang="en-US" sz="2000" dirty="0" smtClean="0"/>
              <a:t>aging </a:t>
            </a:r>
            <a:r>
              <a:rPr lang="en-US" altLang="en-US" sz="2000" dirty="0"/>
              <a:t>Stations</a:t>
            </a:r>
          </a:p>
          <a:p>
            <a:pPr>
              <a:buFont typeface="Wingdings" pitchFamily="2" charset="2"/>
              <a:buNone/>
            </a:pPr>
            <a:r>
              <a:rPr lang="en-US" altLang="en-US" sz="2000" dirty="0"/>
              <a:t>	A CD-ROM Training Class, K. Michael</a:t>
            </a:r>
          </a:p>
          <a:p>
            <a:pPr>
              <a:buFont typeface="Wingdings" pitchFamily="2" charset="2"/>
              <a:buNone/>
            </a:pPr>
            <a:r>
              <a:rPr lang="en-US" altLang="en-US" sz="2000" dirty="0"/>
              <a:t>	Nolan, Nathan Jacobson, Robert Erickson, and Stanley Landon</a:t>
            </a:r>
          </a:p>
          <a:p>
            <a:r>
              <a:rPr lang="en-US" altLang="en-US" sz="2000" dirty="0"/>
              <a:t>OSW Memo 90.10 (levels frequency)</a:t>
            </a:r>
          </a:p>
          <a:p>
            <a:r>
              <a:rPr lang="en-US" altLang="en-US" sz="2000" dirty="0"/>
              <a:t>OSW Memo 93.12 (side shots)</a:t>
            </a:r>
          </a:p>
        </p:txBody>
      </p:sp>
      <p:pic>
        <p:nvPicPr>
          <p:cNvPr id="32772" name="Picture 4" descr="lev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981200"/>
            <a:ext cx="3657600" cy="3619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9805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629" y="0"/>
            <a:ext cx="4267200" cy="1143000"/>
          </a:xfrm>
        </p:spPr>
        <p:txBody>
          <a:bodyPr/>
          <a:lstStyle/>
          <a:p>
            <a:r>
              <a:rPr lang="en-US" altLang="en-US" sz="3600" dirty="0">
                <a:solidFill>
                  <a:schemeClr val="bg1"/>
                </a:solidFill>
              </a:rPr>
              <a:t>G</a:t>
            </a:r>
            <a:r>
              <a:rPr lang="en-US" altLang="en-US" sz="3600" dirty="0" smtClean="0">
                <a:solidFill>
                  <a:schemeClr val="bg1"/>
                </a:solidFill>
              </a:rPr>
              <a:t>auge </a:t>
            </a:r>
            <a:r>
              <a:rPr lang="en-US" altLang="en-US" sz="3600" dirty="0">
                <a:solidFill>
                  <a:schemeClr val="bg1"/>
                </a:solidFill>
              </a:rPr>
              <a:t>site criteria</a:t>
            </a:r>
          </a:p>
        </p:txBody>
      </p:sp>
      <p:sp>
        <p:nvSpPr>
          <p:cNvPr id="47107" name="Rectangle 3"/>
          <p:cNvSpPr>
            <a:spLocks noGrp="1" noChangeArrowheads="1"/>
          </p:cNvSpPr>
          <p:nvPr>
            <p:ph type="body" idx="1"/>
          </p:nvPr>
        </p:nvSpPr>
        <p:spPr>
          <a:xfrm>
            <a:off x="-18143" y="1447800"/>
            <a:ext cx="7772400" cy="4114800"/>
          </a:xfrm>
        </p:spPr>
        <p:txBody>
          <a:bodyPr/>
          <a:lstStyle/>
          <a:p>
            <a:pPr marL="609600" indent="-609600">
              <a:buFontTx/>
              <a:buAutoNum type="arabicPeriod" startAt="4"/>
            </a:pPr>
            <a:r>
              <a:rPr lang="en-US" altLang="en-US" sz="2400" dirty="0">
                <a:solidFill>
                  <a:schemeClr val="bg1"/>
                </a:solidFill>
              </a:rPr>
              <a:t>Banks are permanent,  high enough</a:t>
            </a:r>
          </a:p>
          <a:p>
            <a:pPr marL="609600" indent="-609600">
              <a:buFontTx/>
              <a:buNone/>
            </a:pPr>
            <a:r>
              <a:rPr lang="en-US" altLang="en-US" sz="2400" dirty="0">
                <a:solidFill>
                  <a:schemeClr val="bg1"/>
                </a:solidFill>
              </a:rPr>
              <a:t>	to contain floods, and are free of</a:t>
            </a:r>
          </a:p>
          <a:p>
            <a:pPr marL="609600" indent="-609600">
              <a:buFontTx/>
              <a:buNone/>
            </a:pPr>
            <a:r>
              <a:rPr lang="en-US" altLang="en-US" sz="2400" dirty="0">
                <a:solidFill>
                  <a:schemeClr val="bg1"/>
                </a:solidFill>
              </a:rPr>
              <a:t>	brush.</a:t>
            </a:r>
          </a:p>
          <a:p>
            <a:pPr marL="609600" indent="-609600">
              <a:buFontTx/>
              <a:buAutoNum type="arabicPeriod" startAt="5"/>
            </a:pPr>
            <a:r>
              <a:rPr lang="en-US" altLang="en-US" sz="2400" dirty="0">
                <a:solidFill>
                  <a:schemeClr val="bg1"/>
                </a:solidFill>
              </a:rPr>
              <a:t>Unchanging natural </a:t>
            </a:r>
            <a:r>
              <a:rPr lang="en-US" altLang="en-US" sz="2400" u="sng" dirty="0">
                <a:solidFill>
                  <a:schemeClr val="bg1"/>
                </a:solidFill>
              </a:rPr>
              <a:t>controls</a:t>
            </a:r>
            <a:r>
              <a:rPr lang="en-US" altLang="en-US" sz="2400" dirty="0">
                <a:solidFill>
                  <a:schemeClr val="bg1"/>
                </a:solidFill>
              </a:rPr>
              <a:t> are </a:t>
            </a:r>
          </a:p>
          <a:p>
            <a:pPr marL="609600" indent="-609600">
              <a:buFontTx/>
              <a:buNone/>
            </a:pPr>
            <a:r>
              <a:rPr lang="en-US" altLang="en-US" sz="2400" dirty="0">
                <a:solidFill>
                  <a:schemeClr val="bg1"/>
                </a:solidFill>
              </a:rPr>
              <a:t>	present in the form of a bedrock</a:t>
            </a:r>
          </a:p>
          <a:p>
            <a:pPr marL="609600" indent="-609600">
              <a:buFontTx/>
              <a:buNone/>
            </a:pPr>
            <a:r>
              <a:rPr lang="en-US" altLang="en-US" sz="2400" dirty="0">
                <a:solidFill>
                  <a:schemeClr val="bg1"/>
                </a:solidFill>
              </a:rPr>
              <a:t>	outcrop or </a:t>
            </a:r>
            <a:r>
              <a:rPr lang="en-US" altLang="en-US" sz="2400" dirty="0" smtClean="0">
                <a:solidFill>
                  <a:schemeClr val="bg1"/>
                </a:solidFill>
              </a:rPr>
              <a:t>stable </a:t>
            </a:r>
            <a:r>
              <a:rPr lang="en-US" altLang="en-US" sz="2400" dirty="0">
                <a:solidFill>
                  <a:schemeClr val="bg1"/>
                </a:solidFill>
              </a:rPr>
              <a:t>riffle for low</a:t>
            </a:r>
          </a:p>
          <a:p>
            <a:pPr marL="609600" indent="-609600">
              <a:buFontTx/>
              <a:buNone/>
            </a:pPr>
            <a:r>
              <a:rPr lang="en-US" altLang="en-US" sz="2400" dirty="0">
                <a:solidFill>
                  <a:schemeClr val="bg1"/>
                </a:solidFill>
              </a:rPr>
              <a:t>	flow and a channel constriction for </a:t>
            </a:r>
          </a:p>
          <a:p>
            <a:pPr marL="609600" indent="-609600">
              <a:buFontTx/>
              <a:buNone/>
            </a:pPr>
            <a:r>
              <a:rPr lang="en-US" altLang="en-US" sz="2400" dirty="0">
                <a:solidFill>
                  <a:schemeClr val="bg1"/>
                </a:solidFill>
              </a:rPr>
              <a:t>	high </a:t>
            </a:r>
            <a:r>
              <a:rPr lang="en-US" altLang="en-US" sz="2400" dirty="0" smtClean="0">
                <a:solidFill>
                  <a:schemeClr val="bg1"/>
                </a:solidFill>
              </a:rPr>
              <a:t>flow.</a:t>
            </a:r>
            <a:endParaRPr lang="en-US" altLang="en-US" sz="2400" dirty="0">
              <a:solidFill>
                <a:schemeClr val="bg1"/>
              </a:solidFill>
            </a:endParaRPr>
          </a:p>
          <a:p>
            <a:pPr marL="609600" indent="-609600">
              <a:buFontTx/>
              <a:buNone/>
            </a:pPr>
            <a:r>
              <a:rPr lang="en-US" altLang="en-US" sz="2400" dirty="0">
                <a:solidFill>
                  <a:schemeClr val="bg1"/>
                </a:solidFill>
              </a:rPr>
              <a:t>6.	A pool is present upstream from the control at extremely low stages to ensure a recording of stage at extremely low </a:t>
            </a:r>
            <a:r>
              <a:rPr lang="en-US" altLang="en-US" sz="2400" dirty="0" smtClean="0">
                <a:solidFill>
                  <a:schemeClr val="bg1"/>
                </a:solidFill>
              </a:rPr>
              <a:t>flow.</a:t>
            </a:r>
            <a:endParaRPr lang="en-US" altLang="en-US" sz="2400" dirty="0">
              <a:solidFill>
                <a:schemeClr val="bg1"/>
              </a:solidFill>
            </a:endParaRPr>
          </a:p>
        </p:txBody>
      </p:sp>
      <p:pic>
        <p:nvPicPr>
          <p:cNvPr id="47108" name="Picture 4" descr="13046995  Falls River abv Yellowstone gage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4516" y="482598"/>
            <a:ext cx="3962400" cy="29718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7146" name="Text Box 42"/>
          <p:cNvSpPr txBox="1">
            <a:spLocks noChangeArrowheads="1"/>
          </p:cNvSpPr>
          <p:nvPr/>
        </p:nvSpPr>
        <p:spPr bwMode="auto">
          <a:xfrm>
            <a:off x="6019800" y="3505200"/>
            <a:ext cx="25574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00">
                <a:solidFill>
                  <a:schemeClr val="bg1"/>
                </a:solidFill>
                <a:latin typeface="Times New Roman" pitchFamily="18" charset="0"/>
              </a:rPr>
              <a:t>Falls River above the Yellowstone Canal near Squirrel, ID</a:t>
            </a:r>
          </a:p>
        </p:txBody>
      </p:sp>
      <p:sp>
        <p:nvSpPr>
          <p:cNvPr id="7" name="Slide Number Placeholder 5"/>
          <p:cNvSpPr>
            <a:spLocks noGrp="1"/>
          </p:cNvSpPr>
          <p:nvPr>
            <p:ph type="sldNum" sz="quarter" idx="12"/>
          </p:nvPr>
        </p:nvSpPr>
        <p:spPr>
          <a:xfrm>
            <a:off x="6553200" y="6245225"/>
            <a:ext cx="2286000" cy="476250"/>
          </a:xfrm>
        </p:spPr>
        <p:txBody>
          <a:bodyPr/>
          <a:lstStyle>
            <a:lvl1pPr>
              <a:defRPr/>
            </a:lvl1pPr>
          </a:lstStyle>
          <a:p>
            <a:fld id="{F30CA4D8-BA9F-4EBC-9E1D-2E88F2B60C0F}" type="slidenum">
              <a:rPr lang="en-US" altLang="en-US">
                <a:solidFill>
                  <a:srgbClr val="FFFFFF"/>
                </a:solidFill>
              </a:rPr>
              <a:pPr/>
              <a:t>4</a:t>
            </a:fld>
            <a:endParaRPr lang="en-US" altLang="en-US">
              <a:solidFill>
                <a:srgbClr val="FFFFFF"/>
              </a:solidFill>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75" y="0"/>
            <a:ext cx="8229600" cy="1143000"/>
          </a:xfrm>
        </p:spPr>
        <p:txBody>
          <a:bodyPr/>
          <a:lstStyle/>
          <a:p>
            <a:r>
              <a:rPr lang="en-US" dirty="0" err="1" smtClean="0"/>
              <a:t>Streamgauging</a:t>
            </a:r>
            <a:r>
              <a:rPr lang="en-US" dirty="0" smtClean="0"/>
              <a:t> Stations</a:t>
            </a:r>
            <a:endParaRPr lang="en-US"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143000"/>
            <a:ext cx="7315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2016" y="6011254"/>
            <a:ext cx="906518" cy="806234"/>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6532579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5257800" cy="1143000"/>
          </a:xfrm>
        </p:spPr>
        <p:txBody>
          <a:bodyPr>
            <a:normAutofit/>
          </a:bodyPr>
          <a:lstStyle/>
          <a:p>
            <a:r>
              <a:rPr lang="en-US" sz="2800" dirty="0" smtClean="0"/>
              <a:t>Shelter built to house instruments above high water</a:t>
            </a:r>
            <a:endParaRPr lang="en-US" sz="2800" dirty="0"/>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27855" y="1119981"/>
            <a:ext cx="3672945" cy="550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06483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5257800" cy="1143000"/>
          </a:xfrm>
        </p:spPr>
        <p:txBody>
          <a:bodyPr>
            <a:normAutofit/>
          </a:bodyPr>
          <a:lstStyle/>
          <a:p>
            <a:r>
              <a:rPr lang="en-US" sz="2800" dirty="0" smtClean="0"/>
              <a:t>Stilling well with shaft encoder replaced by radar gauge</a:t>
            </a:r>
            <a:endParaRPr lang="en-US" sz="2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455" y="1605642"/>
            <a:ext cx="6291943" cy="4718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36851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Simple construction works fine</a:t>
            </a:r>
            <a:endParaRPr lang="en-US" sz="3600"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359718"/>
            <a:ext cx="7010400" cy="5006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79071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Unless it’s too low!</a:t>
            </a:r>
            <a:endParaRPr lang="en-US" sz="3600" dirty="0"/>
          </a:p>
        </p:txBody>
      </p:sp>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18311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52400"/>
            <a:ext cx="6172200" cy="1470025"/>
          </a:xfrm>
        </p:spPr>
        <p:txBody>
          <a:bodyPr>
            <a:normAutofit/>
          </a:bodyPr>
          <a:lstStyle/>
          <a:p>
            <a:r>
              <a:rPr lang="en-US" sz="3200" dirty="0" smtClean="0"/>
              <a:t>Modern technology allows for compact gauge installation</a:t>
            </a:r>
            <a:endParaRPr lang="en-US" sz="3200" dirty="0"/>
          </a:p>
        </p:txBody>
      </p:sp>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425" y="1676400"/>
            <a:ext cx="310515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61116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5867400" cy="1143000"/>
          </a:xfrm>
        </p:spPr>
        <p:txBody>
          <a:bodyPr>
            <a:normAutofit fontScale="90000"/>
          </a:bodyPr>
          <a:lstStyle/>
          <a:p>
            <a:r>
              <a:rPr lang="en-US" sz="3200" dirty="0" smtClean="0"/>
              <a:t>Crest Stage Gauge records high water mark in case of gauge failure</a:t>
            </a:r>
            <a:endParaRPr lang="en-US" sz="3200"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6704" y="1295400"/>
            <a:ext cx="7633895" cy="5452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4227282" y="3726540"/>
            <a:ext cx="1066800" cy="1143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3626146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43943"/>
            <a:ext cx="3200400" cy="1143000"/>
          </a:xfrm>
        </p:spPr>
        <p:txBody>
          <a:bodyPr>
            <a:normAutofit fontScale="90000"/>
          </a:bodyPr>
          <a:lstStyle/>
          <a:p>
            <a:r>
              <a:rPr lang="en-US" sz="3200" dirty="0" smtClean="0"/>
              <a:t>Sloping Staff Gauge for reference</a:t>
            </a:r>
            <a:endParaRPr lang="en-US" sz="32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91886"/>
            <a:ext cx="4572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5540829" y="3744686"/>
            <a:ext cx="685800" cy="609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52400" y="685800"/>
            <a:ext cx="3505200" cy="954107"/>
          </a:xfrm>
          <a:prstGeom prst="rect">
            <a:avLst/>
          </a:prstGeom>
          <a:noFill/>
        </p:spPr>
        <p:txBody>
          <a:bodyPr wrap="square" rtlCol="0">
            <a:spAutoFit/>
          </a:bodyPr>
          <a:lstStyle/>
          <a:p>
            <a:pPr algn="ctr"/>
            <a:r>
              <a:rPr lang="en-US" sz="2800" dirty="0" smtClean="0"/>
              <a:t>Brahmaputra River at Guwahati</a:t>
            </a:r>
            <a:endParaRPr lang="en-US" sz="2800" dirty="0"/>
          </a:p>
        </p:txBody>
      </p:sp>
    </p:spTree>
    <p:extLst>
      <p:ext uri="{BB962C8B-B14F-4D97-AF65-F5344CB8AC3E}">
        <p14:creationId xmlns:p14="http://schemas.microsoft.com/office/powerpoint/2010/main" val="19470760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Cantilever –type reference gauge</a:t>
            </a:r>
            <a:endParaRPr lang="en-US" sz="3200" dirty="0"/>
          </a:p>
        </p:txBody>
      </p:sp>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95400"/>
            <a:ext cx="7091891" cy="5318918"/>
          </a:xfrm>
          <a:prstGeom prst="rect">
            <a:avLst/>
          </a:prstGeom>
          <a:noFill/>
          <a:ln w="25400">
            <a:noFill/>
            <a:miter lim="800000"/>
            <a:headEnd/>
            <a:tailEnd/>
          </a:ln>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a:off x="2133600" y="2514600"/>
            <a:ext cx="685800" cy="609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03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Remote site with limited access</a:t>
            </a:r>
            <a:endParaRPr lang="en-US" sz="3200" dirty="0"/>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28932" y="1600200"/>
            <a:ext cx="548613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54255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rrowheads="1"/>
          </p:cNvSpPr>
          <p:nvPr>
            <p:ph type="title"/>
          </p:nvPr>
        </p:nvSpPr>
        <p:spPr/>
        <p:txBody>
          <a:bodyPr/>
          <a:lstStyle/>
          <a:p>
            <a:r>
              <a:rPr lang="en-US" altLang="en-US" sz="3200" dirty="0">
                <a:solidFill>
                  <a:srgbClr val="FFFF00"/>
                </a:solidFill>
              </a:rPr>
              <a:t>The control is that physical feature in the channel that controls the elevation of the </a:t>
            </a:r>
            <a:r>
              <a:rPr lang="en-US" altLang="en-US" sz="3200" dirty="0" smtClean="0">
                <a:solidFill>
                  <a:srgbClr val="FFFF00"/>
                </a:solidFill>
              </a:rPr>
              <a:t>gauge </a:t>
            </a:r>
            <a:r>
              <a:rPr lang="en-US" altLang="en-US" sz="3200" dirty="0">
                <a:solidFill>
                  <a:srgbClr val="FFFF00"/>
                </a:solidFill>
              </a:rPr>
              <a:t>pool</a:t>
            </a:r>
            <a:endParaRPr lang="en-US" altLang="en-US" sz="4000" dirty="0">
              <a:solidFill>
                <a:srgbClr val="FFFF00"/>
              </a:solidFill>
            </a:endParaRPr>
          </a:p>
        </p:txBody>
      </p:sp>
      <p:sp>
        <p:nvSpPr>
          <p:cNvPr id="114691" name="Rectangle 3"/>
          <p:cNvSpPr>
            <a:spLocks noGrp="1" noRot="1" noChangeArrowheads="1"/>
          </p:cNvSpPr>
          <p:nvPr>
            <p:ph type="body" idx="1"/>
          </p:nvPr>
        </p:nvSpPr>
        <p:spPr>
          <a:xfrm>
            <a:off x="301625" y="2209800"/>
            <a:ext cx="8540750" cy="3889375"/>
          </a:xfrm>
        </p:spPr>
        <p:txBody>
          <a:bodyPr/>
          <a:lstStyle/>
          <a:p>
            <a:endParaRPr lang="en-US" altLang="en-US"/>
          </a:p>
        </p:txBody>
      </p:sp>
      <p:pic>
        <p:nvPicPr>
          <p:cNvPr id="114692" name="Picture 4" descr="13073000  Portneuf River at Topaz contr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752600"/>
            <a:ext cx="5867400" cy="44005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1696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Estuary gauge</a:t>
            </a:r>
            <a:endParaRPr lang="en-US" sz="3600"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17738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Cableway Structure</a:t>
            </a:r>
            <a:endParaRPr lang="en-US" sz="3600"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04135" y="1600200"/>
            <a:ext cx="633572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52600" y="5181600"/>
            <a:ext cx="914400" cy="369332"/>
          </a:xfrm>
          <a:prstGeom prst="rect">
            <a:avLst/>
          </a:prstGeom>
          <a:noFill/>
        </p:spPr>
        <p:txBody>
          <a:bodyPr wrap="square" rtlCol="0">
            <a:spAutoFit/>
          </a:bodyPr>
          <a:lstStyle/>
          <a:p>
            <a:pPr fontAlgn="auto">
              <a:spcBef>
                <a:spcPts val="0"/>
              </a:spcBef>
              <a:spcAft>
                <a:spcPts val="0"/>
              </a:spcAft>
            </a:pPr>
            <a:r>
              <a:rPr lang="en-US" dirty="0" smtClean="0">
                <a:solidFill>
                  <a:prstClr val="white"/>
                </a:solidFill>
                <a:latin typeface="Calibri"/>
              </a:rPr>
              <a:t>Anchor</a:t>
            </a:r>
            <a:endParaRPr lang="en-US" dirty="0">
              <a:solidFill>
                <a:prstClr val="white"/>
              </a:solidFill>
              <a:latin typeface="Calibri"/>
            </a:endParaRPr>
          </a:p>
        </p:txBody>
      </p:sp>
      <p:sp>
        <p:nvSpPr>
          <p:cNvPr id="7" name="TextBox 6"/>
          <p:cNvSpPr txBox="1"/>
          <p:nvPr/>
        </p:nvSpPr>
        <p:spPr>
          <a:xfrm>
            <a:off x="4108390" y="4114800"/>
            <a:ext cx="990600" cy="369332"/>
          </a:xfrm>
          <a:prstGeom prst="rect">
            <a:avLst/>
          </a:prstGeom>
          <a:noFill/>
        </p:spPr>
        <p:txBody>
          <a:bodyPr wrap="square" rtlCol="0">
            <a:spAutoFit/>
          </a:bodyPr>
          <a:lstStyle/>
          <a:p>
            <a:pPr fontAlgn="auto">
              <a:spcBef>
                <a:spcPts val="0"/>
              </a:spcBef>
              <a:spcAft>
                <a:spcPts val="0"/>
              </a:spcAft>
            </a:pPr>
            <a:r>
              <a:rPr lang="en-US" dirty="0" smtClean="0">
                <a:solidFill>
                  <a:prstClr val="white"/>
                </a:solidFill>
                <a:latin typeface="Calibri"/>
              </a:rPr>
              <a:t>Backstay</a:t>
            </a:r>
            <a:endParaRPr lang="en-US" dirty="0">
              <a:solidFill>
                <a:prstClr val="white"/>
              </a:solidFill>
              <a:latin typeface="Calibri"/>
            </a:endParaRPr>
          </a:p>
        </p:txBody>
      </p:sp>
      <p:sp>
        <p:nvSpPr>
          <p:cNvPr id="8" name="TextBox 7"/>
          <p:cNvSpPr txBox="1"/>
          <p:nvPr/>
        </p:nvSpPr>
        <p:spPr>
          <a:xfrm>
            <a:off x="5096854" y="4876800"/>
            <a:ext cx="990600" cy="369332"/>
          </a:xfrm>
          <a:prstGeom prst="rect">
            <a:avLst/>
          </a:prstGeom>
          <a:noFill/>
        </p:spPr>
        <p:txBody>
          <a:bodyPr wrap="square" rtlCol="0">
            <a:spAutoFit/>
          </a:bodyPr>
          <a:lstStyle/>
          <a:p>
            <a:pPr fontAlgn="auto">
              <a:spcBef>
                <a:spcPts val="0"/>
              </a:spcBef>
              <a:spcAft>
                <a:spcPts val="0"/>
              </a:spcAft>
            </a:pPr>
            <a:r>
              <a:rPr lang="en-US" dirty="0" smtClean="0">
                <a:solidFill>
                  <a:prstClr val="white"/>
                </a:solidFill>
                <a:latin typeface="Calibri"/>
              </a:rPr>
              <a:t>A-Frame</a:t>
            </a:r>
            <a:endParaRPr lang="en-US" dirty="0">
              <a:solidFill>
                <a:prstClr val="white"/>
              </a:solidFill>
              <a:latin typeface="Calibri"/>
            </a:endParaRPr>
          </a:p>
        </p:txBody>
      </p:sp>
      <p:sp>
        <p:nvSpPr>
          <p:cNvPr id="9" name="TextBox 8"/>
          <p:cNvSpPr txBox="1"/>
          <p:nvPr/>
        </p:nvSpPr>
        <p:spPr>
          <a:xfrm>
            <a:off x="6629400" y="4267200"/>
            <a:ext cx="1066800" cy="369332"/>
          </a:xfrm>
          <a:prstGeom prst="rect">
            <a:avLst/>
          </a:prstGeom>
          <a:noFill/>
        </p:spPr>
        <p:txBody>
          <a:bodyPr wrap="square" rtlCol="0">
            <a:spAutoFit/>
          </a:bodyPr>
          <a:lstStyle/>
          <a:p>
            <a:pPr fontAlgn="auto">
              <a:spcBef>
                <a:spcPts val="0"/>
              </a:spcBef>
              <a:spcAft>
                <a:spcPts val="0"/>
              </a:spcAft>
            </a:pPr>
            <a:r>
              <a:rPr lang="en-US" dirty="0" err="1" smtClean="0">
                <a:solidFill>
                  <a:prstClr val="white"/>
                </a:solidFill>
                <a:latin typeface="Calibri"/>
              </a:rPr>
              <a:t>Cablecar</a:t>
            </a:r>
            <a:endParaRPr lang="en-US" dirty="0">
              <a:solidFill>
                <a:prstClr val="white"/>
              </a:solidFill>
              <a:latin typeface="Calibri"/>
            </a:endParaRPr>
          </a:p>
        </p:txBody>
      </p:sp>
      <p:sp>
        <p:nvSpPr>
          <p:cNvPr id="10" name="TextBox 9"/>
          <p:cNvSpPr txBox="1"/>
          <p:nvPr/>
        </p:nvSpPr>
        <p:spPr>
          <a:xfrm>
            <a:off x="6934200" y="3200400"/>
            <a:ext cx="914400" cy="369332"/>
          </a:xfrm>
          <a:prstGeom prst="rect">
            <a:avLst/>
          </a:prstGeom>
          <a:noFill/>
        </p:spPr>
        <p:txBody>
          <a:bodyPr wrap="square" rtlCol="0">
            <a:spAutoFit/>
          </a:bodyPr>
          <a:lstStyle/>
          <a:p>
            <a:pPr fontAlgn="auto">
              <a:spcBef>
                <a:spcPts val="0"/>
              </a:spcBef>
              <a:spcAft>
                <a:spcPts val="0"/>
              </a:spcAft>
            </a:pPr>
            <a:r>
              <a:rPr lang="en-US" dirty="0" smtClean="0">
                <a:solidFill>
                  <a:prstClr val="white"/>
                </a:solidFill>
                <a:latin typeface="Calibri"/>
              </a:rPr>
              <a:t>Cable</a:t>
            </a:r>
            <a:endParaRPr lang="en-US" dirty="0">
              <a:solidFill>
                <a:prstClr val="white"/>
              </a:solidFill>
              <a:latin typeface="Calibri"/>
            </a:endParaRPr>
          </a:p>
        </p:txBody>
      </p:sp>
    </p:spTree>
    <p:extLst>
      <p:ext uri="{BB962C8B-B14F-4D97-AF65-F5344CB8AC3E}">
        <p14:creationId xmlns:p14="http://schemas.microsoft.com/office/powerpoint/2010/main" val="37127411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Cableway Structure</a:t>
            </a:r>
            <a:br>
              <a:rPr lang="en-US" sz="3600" dirty="0" smtClean="0"/>
            </a:br>
            <a:r>
              <a:rPr lang="en-US" sz="2800" i="1" dirty="0" smtClean="0"/>
              <a:t>Pune, Maharashtra</a:t>
            </a:r>
            <a:endParaRPr lang="en-US" sz="2800" i="1"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23499"/>
          <a:stretch/>
        </p:blipFill>
        <p:spPr bwMode="auto">
          <a:xfrm>
            <a:off x="1941294" y="1447800"/>
            <a:ext cx="5081751" cy="5183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9143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6553200" cy="1143000"/>
          </a:xfrm>
        </p:spPr>
        <p:txBody>
          <a:bodyPr>
            <a:normAutofit/>
          </a:bodyPr>
          <a:lstStyle/>
          <a:p>
            <a:r>
              <a:rPr lang="en-US" sz="3200" dirty="0" smtClean="0"/>
              <a:t>Cableways used for high-flow and large-river measurements</a:t>
            </a:r>
            <a:endParaRPr lang="en-US" sz="3200"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7379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Built for highest expected flows</a:t>
            </a:r>
            <a:endParaRPr lang="en-US" sz="3600"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5684308" cy="4263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3582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Remote locations with no bridges</a:t>
            </a:r>
            <a:endParaRPr lang="en-US" sz="3600" dirty="0"/>
          </a:p>
        </p:txBody>
      </p:sp>
      <p:pic>
        <p:nvPicPr>
          <p:cNvPr id="205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821212"/>
            <a:ext cx="8229600" cy="4083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60050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Bank-Operated Cableway</a:t>
            </a:r>
            <a:br>
              <a:rPr lang="en-US" sz="3600" dirty="0" smtClean="0"/>
            </a:br>
            <a:r>
              <a:rPr lang="en-US" sz="3600" dirty="0" smtClean="0"/>
              <a:t>(hand powered)</a:t>
            </a:r>
            <a:endParaRPr lang="en-US" sz="36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7394" y="1600200"/>
            <a:ext cx="334921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93538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Bank-operated Cableway in Himachal</a:t>
            </a:r>
            <a:br>
              <a:rPr lang="en-US" dirty="0" smtClean="0"/>
            </a:br>
            <a:r>
              <a:rPr lang="en-US" dirty="0" smtClean="0"/>
              <a:t>(electric powered)</a:t>
            </a:r>
            <a:endParaRPr lang="en-US" dirty="0"/>
          </a:p>
        </p:txBody>
      </p:sp>
      <p:pic>
        <p:nvPicPr>
          <p:cNvPr id="8194" name="Picture 2" descr="F:\DCIM\100PHOTO\SAM_082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3184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F:\DCIM\100PHOTO\SAM_081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1686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DCIM\100PHOTO\SAM_080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3944" y="533400"/>
            <a:ext cx="7817908" cy="586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5693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p:txBody>
          <a:bodyPr/>
          <a:lstStyle/>
          <a:p>
            <a:r>
              <a:rPr lang="en-US" altLang="en-US" sz="3600">
                <a:solidFill>
                  <a:srgbClr val="FFFF00"/>
                </a:solidFill>
              </a:rPr>
              <a:t>Good controls are…</a:t>
            </a:r>
          </a:p>
        </p:txBody>
      </p:sp>
      <p:sp>
        <p:nvSpPr>
          <p:cNvPr id="49155" name="Rectangle 3"/>
          <p:cNvSpPr>
            <a:spLocks noGrp="1" noRot="1" noChangeArrowheads="1"/>
          </p:cNvSpPr>
          <p:nvPr>
            <p:ph type="body" idx="1"/>
          </p:nvPr>
        </p:nvSpPr>
        <p:spPr>
          <a:xfrm>
            <a:off x="301625" y="1676400"/>
            <a:ext cx="8842375" cy="4422775"/>
          </a:xfrm>
        </p:spPr>
        <p:txBody>
          <a:bodyPr/>
          <a:lstStyle/>
          <a:p>
            <a:r>
              <a:rPr lang="en-US" altLang="en-US" dirty="0"/>
              <a:t>Permanent (Stable)</a:t>
            </a:r>
          </a:p>
          <a:p>
            <a:pPr lvl="1"/>
            <a:r>
              <a:rPr lang="en-US" altLang="en-US" dirty="0"/>
              <a:t>Not subject to scour and fill</a:t>
            </a:r>
          </a:p>
          <a:p>
            <a:pPr lvl="1"/>
            <a:r>
              <a:rPr lang="en-US" altLang="en-US" dirty="0"/>
              <a:t>No vegetation on banks, bed, or floating in stream</a:t>
            </a:r>
          </a:p>
          <a:p>
            <a:pPr lvl="1"/>
            <a:r>
              <a:rPr lang="en-US" altLang="en-US" dirty="0"/>
              <a:t>Not susceptible to ice formation</a:t>
            </a:r>
          </a:p>
          <a:p>
            <a:pPr lvl="1"/>
            <a:endParaRPr lang="en-US" altLang="en-US" dirty="0"/>
          </a:p>
          <a:p>
            <a:pPr marL="457200" lvl="1" indent="0">
              <a:buNone/>
            </a:pPr>
            <a:endParaRPr lang="en-US" altLang="en-US" dirty="0"/>
          </a:p>
        </p:txBody>
      </p:sp>
    </p:spTree>
    <p:extLst>
      <p:ext uri="{BB962C8B-B14F-4D97-AF65-F5344CB8AC3E}">
        <p14:creationId xmlns:p14="http://schemas.microsoft.com/office/powerpoint/2010/main" val="22995100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928"/>
            <a:ext cx="8229600" cy="1143000"/>
          </a:xfrm>
        </p:spPr>
        <p:txBody>
          <a:bodyPr>
            <a:normAutofit/>
          </a:bodyPr>
          <a:lstStyle/>
          <a:p>
            <a:r>
              <a:rPr lang="en-US" sz="3200" dirty="0" smtClean="0"/>
              <a:t>Traditional Price Meter Measurement</a:t>
            </a:r>
            <a:endParaRPr lang="en-US" sz="3200"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8110" y="1182912"/>
            <a:ext cx="8177818"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5029200"/>
            <a:ext cx="2251548"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68290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Tethered ADCP Measurement</a:t>
            </a:r>
            <a:endParaRPr lang="en-US" sz="3600" dirty="0"/>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3578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5181600" cy="868362"/>
          </a:xfrm>
        </p:spPr>
        <p:txBody>
          <a:bodyPr>
            <a:normAutofit/>
          </a:bodyPr>
          <a:lstStyle/>
          <a:p>
            <a:r>
              <a:rPr lang="en-US" sz="3600" dirty="0" smtClean="0"/>
              <a:t>Portable Cableway</a:t>
            </a:r>
            <a:endParaRPr lang="en-US" sz="3600" dirty="0"/>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91728" y="1143000"/>
            <a:ext cx="8195072" cy="5463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87064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5867400" cy="884238"/>
          </a:xfrm>
        </p:spPr>
        <p:txBody>
          <a:bodyPr>
            <a:normAutofit/>
          </a:bodyPr>
          <a:lstStyle/>
          <a:p>
            <a:r>
              <a:rPr lang="en-US" sz="3600" dirty="0" smtClean="0"/>
              <a:t>Sediment and QW Sampling</a:t>
            </a:r>
            <a:endParaRPr lang="en-US" sz="3600"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1065226"/>
            <a:ext cx="4267200" cy="5745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55644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4876800" cy="1143000"/>
          </a:xfrm>
        </p:spPr>
        <p:txBody>
          <a:bodyPr/>
          <a:lstStyle/>
          <a:p>
            <a:r>
              <a:rPr lang="en-US" dirty="0" smtClean="0"/>
              <a:t>Questions?</a:t>
            </a:r>
            <a:endParaRPr lang="en-US"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57800" y="228600"/>
            <a:ext cx="3677708" cy="2758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743200"/>
            <a:ext cx="4105275"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4191000" y="4171950"/>
            <a:ext cx="4876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prstClr val="white"/>
                </a:solidFill>
              </a:rPr>
              <a:t>Comments?</a:t>
            </a:r>
            <a:endParaRPr lang="en-US" dirty="0">
              <a:solidFill>
                <a:prstClr val="white"/>
              </a:solidFill>
            </a:endParaRPr>
          </a:p>
        </p:txBody>
      </p:sp>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186920" y="5993767"/>
            <a:ext cx="906518" cy="806234"/>
          </a:xfrm>
          <a:prstGeom prst="rect">
            <a:avLst/>
          </a:prstGeom>
        </p:spPr>
      </p:pic>
    </p:spTree>
    <p:extLst>
      <p:ext uri="{BB962C8B-B14F-4D97-AF65-F5344CB8AC3E}">
        <p14:creationId xmlns:p14="http://schemas.microsoft.com/office/powerpoint/2010/main" val="3845734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ctrTitle"/>
          </p:nvPr>
        </p:nvSpPr>
        <p:spPr>
          <a:xfrm>
            <a:off x="685800" y="304800"/>
            <a:ext cx="7772400" cy="762000"/>
          </a:xfrm>
        </p:spPr>
        <p:txBody>
          <a:bodyPr/>
          <a:lstStyle/>
          <a:p>
            <a:r>
              <a:rPr lang="en-US" altLang="en-US" sz="3600" b="1">
                <a:solidFill>
                  <a:srgbClr val="FFFF00"/>
                </a:solidFill>
              </a:rPr>
              <a:t>Types of Controls</a:t>
            </a:r>
          </a:p>
        </p:txBody>
      </p:sp>
      <p:sp>
        <p:nvSpPr>
          <p:cNvPr id="41989" name="Rectangle 5"/>
          <p:cNvSpPr>
            <a:spLocks noRot="1" noChangeArrowheads="1"/>
          </p:cNvSpPr>
          <p:nvPr/>
        </p:nvSpPr>
        <p:spPr bwMode="auto">
          <a:xfrm>
            <a:off x="838200" y="1371600"/>
            <a:ext cx="2057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Arial" charset="0"/>
              </a:defRPr>
            </a:lvl1pPr>
            <a:lvl2pPr algn="ctr">
              <a:defRPr sz="4400">
                <a:solidFill>
                  <a:schemeClr val="tx2"/>
                </a:solidFill>
                <a:effectLst>
                  <a:outerShdw blurRad="38100" dist="38100" dir="2700000" algn="tl">
                    <a:srgbClr val="000000"/>
                  </a:outerShdw>
                </a:effectLst>
                <a:latin typeface="Arial" charset="0"/>
              </a:defRPr>
            </a:lvl2pPr>
            <a:lvl3pPr algn="ctr">
              <a:defRPr sz="4400">
                <a:solidFill>
                  <a:schemeClr val="tx2"/>
                </a:solidFill>
                <a:effectLst>
                  <a:outerShdw blurRad="38100" dist="38100" dir="2700000" algn="tl">
                    <a:srgbClr val="000000"/>
                  </a:outerShdw>
                </a:effectLst>
                <a:latin typeface="Arial" charset="0"/>
              </a:defRPr>
            </a:lvl3pPr>
            <a:lvl4pPr algn="ctr">
              <a:defRPr sz="4400">
                <a:solidFill>
                  <a:schemeClr val="tx2"/>
                </a:solidFill>
                <a:effectLst>
                  <a:outerShdw blurRad="38100" dist="38100" dir="2700000" algn="tl">
                    <a:srgbClr val="000000"/>
                  </a:outerShdw>
                </a:effectLst>
                <a:latin typeface="Arial" charset="0"/>
              </a:defRPr>
            </a:lvl4pPr>
            <a:lvl5pPr algn="ctr">
              <a:defRPr sz="4400">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altLang="en-US" sz="2800" b="1" smtClean="0">
                <a:solidFill>
                  <a:srgbClr val="FFFF00"/>
                </a:solidFill>
              </a:rPr>
              <a:t>Section</a:t>
            </a:r>
          </a:p>
        </p:txBody>
      </p:sp>
      <p:sp>
        <p:nvSpPr>
          <p:cNvPr id="41990" name="Rectangle 6"/>
          <p:cNvSpPr>
            <a:spLocks noRot="1" noChangeArrowheads="1"/>
          </p:cNvSpPr>
          <p:nvPr/>
        </p:nvSpPr>
        <p:spPr bwMode="auto">
          <a:xfrm>
            <a:off x="6248400" y="1371600"/>
            <a:ext cx="2057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Arial" charset="0"/>
              </a:defRPr>
            </a:lvl1pPr>
            <a:lvl2pPr algn="ctr">
              <a:defRPr sz="4400">
                <a:solidFill>
                  <a:schemeClr val="tx2"/>
                </a:solidFill>
                <a:effectLst>
                  <a:outerShdw blurRad="38100" dist="38100" dir="2700000" algn="tl">
                    <a:srgbClr val="000000"/>
                  </a:outerShdw>
                </a:effectLst>
                <a:latin typeface="Arial" charset="0"/>
              </a:defRPr>
            </a:lvl2pPr>
            <a:lvl3pPr algn="ctr">
              <a:defRPr sz="4400">
                <a:solidFill>
                  <a:schemeClr val="tx2"/>
                </a:solidFill>
                <a:effectLst>
                  <a:outerShdw blurRad="38100" dist="38100" dir="2700000" algn="tl">
                    <a:srgbClr val="000000"/>
                  </a:outerShdw>
                </a:effectLst>
                <a:latin typeface="Arial" charset="0"/>
              </a:defRPr>
            </a:lvl3pPr>
            <a:lvl4pPr algn="ctr">
              <a:defRPr sz="4400">
                <a:solidFill>
                  <a:schemeClr val="tx2"/>
                </a:solidFill>
                <a:effectLst>
                  <a:outerShdw blurRad="38100" dist="38100" dir="2700000" algn="tl">
                    <a:srgbClr val="000000"/>
                  </a:outerShdw>
                </a:effectLst>
                <a:latin typeface="Arial" charset="0"/>
              </a:defRPr>
            </a:lvl4pPr>
            <a:lvl5pPr algn="ctr">
              <a:defRPr sz="4400">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altLang="en-US" sz="2800" b="1" smtClean="0">
                <a:solidFill>
                  <a:srgbClr val="FFFF00"/>
                </a:solidFill>
              </a:rPr>
              <a:t>Channel</a:t>
            </a:r>
          </a:p>
        </p:txBody>
      </p:sp>
      <p:pic>
        <p:nvPicPr>
          <p:cNvPr id="41992" name="Picture 8" descr="yell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124200" cy="2055813"/>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96" name="Picture 12" descr="straight2"/>
          <p:cNvPicPr>
            <a:picLocks noChangeAspect="1" noChangeArrowheads="1"/>
          </p:cNvPicPr>
          <p:nvPr/>
        </p:nvPicPr>
        <p:blipFill>
          <a:blip r:embed="rId4">
            <a:extLst>
              <a:ext uri="{28A0092B-C50C-407E-A947-70E740481C1C}">
                <a14:useLocalDpi xmlns:a14="http://schemas.microsoft.com/office/drawing/2010/main" val="0"/>
              </a:ext>
            </a:extLst>
          </a:blip>
          <a:srcRect b="1755"/>
          <a:stretch>
            <a:fillRect/>
          </a:stretch>
        </p:blipFill>
        <p:spPr bwMode="auto">
          <a:xfrm>
            <a:off x="5791200" y="2057400"/>
            <a:ext cx="3067050" cy="2054225"/>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97" name="Picture 13" descr="Confluence of Mississippi &#10;and Missouri Rivers, August 1993.  Extensive floods in the Mississippi River Basin during the &#10;spring and summer of 1993 caused $20 billion in damages. (Photograph, Srenco Photography, St. &#10;Louis, Mo.)"/>
          <p:cNvPicPr>
            <a:picLocks noChangeAspect="1" noChangeArrowheads="1"/>
          </p:cNvPicPr>
          <p:nvPr/>
        </p:nvPicPr>
        <p:blipFill>
          <a:blip r:embed="rId5">
            <a:extLst>
              <a:ext uri="{28A0092B-C50C-407E-A947-70E740481C1C}">
                <a14:useLocalDpi xmlns:a14="http://schemas.microsoft.com/office/drawing/2010/main" val="0"/>
              </a:ext>
            </a:extLst>
          </a:blip>
          <a:srcRect l="2055" t="3770" r="2055" b="17693"/>
          <a:stretch>
            <a:fillRect/>
          </a:stretch>
        </p:blipFill>
        <p:spPr bwMode="auto">
          <a:xfrm>
            <a:off x="3200400" y="4419600"/>
            <a:ext cx="3044825" cy="2243138"/>
          </a:xfrm>
          <a:prstGeom prst="rect">
            <a:avLst/>
          </a:prstGeom>
          <a:noFill/>
          <a:extLst>
            <a:ext uri="{909E8E84-426E-40DD-AFC4-6F175D3DCCD1}">
              <a14:hiddenFill xmlns:a14="http://schemas.microsoft.com/office/drawing/2010/main">
                <a:solidFill>
                  <a:srgbClr val="FFFFFF"/>
                </a:solidFill>
              </a14:hiddenFill>
            </a:ext>
          </a:extLst>
        </p:spPr>
      </p:pic>
      <p:sp>
        <p:nvSpPr>
          <p:cNvPr id="41998" name="Rectangle 14"/>
          <p:cNvSpPr>
            <a:spLocks noRot="1" noChangeArrowheads="1"/>
          </p:cNvSpPr>
          <p:nvPr/>
        </p:nvSpPr>
        <p:spPr bwMode="auto">
          <a:xfrm>
            <a:off x="3657600" y="3733800"/>
            <a:ext cx="2057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Arial" charset="0"/>
              </a:defRPr>
            </a:lvl1pPr>
            <a:lvl2pPr algn="ctr">
              <a:defRPr sz="4400">
                <a:solidFill>
                  <a:schemeClr val="tx2"/>
                </a:solidFill>
                <a:effectLst>
                  <a:outerShdw blurRad="38100" dist="38100" dir="2700000" algn="tl">
                    <a:srgbClr val="000000"/>
                  </a:outerShdw>
                </a:effectLst>
                <a:latin typeface="Arial" charset="0"/>
              </a:defRPr>
            </a:lvl2pPr>
            <a:lvl3pPr algn="ctr">
              <a:defRPr sz="4400">
                <a:solidFill>
                  <a:schemeClr val="tx2"/>
                </a:solidFill>
                <a:effectLst>
                  <a:outerShdw blurRad="38100" dist="38100" dir="2700000" algn="tl">
                    <a:srgbClr val="000000"/>
                  </a:outerShdw>
                </a:effectLst>
                <a:latin typeface="Arial" charset="0"/>
              </a:defRPr>
            </a:lvl3pPr>
            <a:lvl4pPr algn="ctr">
              <a:defRPr sz="4400">
                <a:solidFill>
                  <a:schemeClr val="tx2"/>
                </a:solidFill>
                <a:effectLst>
                  <a:outerShdw blurRad="38100" dist="38100" dir="2700000" algn="tl">
                    <a:srgbClr val="000000"/>
                  </a:outerShdw>
                </a:effectLst>
                <a:latin typeface="Arial" charset="0"/>
              </a:defRPr>
            </a:lvl4pPr>
            <a:lvl5pPr algn="ctr">
              <a:defRPr sz="4400">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altLang="en-US" sz="2800" b="1" smtClean="0">
                <a:solidFill>
                  <a:srgbClr val="FFFF00"/>
                </a:solidFill>
              </a:rPr>
              <a:t>Floodplain</a:t>
            </a:r>
          </a:p>
        </p:txBody>
      </p:sp>
    </p:spTree>
    <p:extLst>
      <p:ext uri="{BB962C8B-B14F-4D97-AF65-F5344CB8AC3E}">
        <p14:creationId xmlns:p14="http://schemas.microsoft.com/office/powerpoint/2010/main" val="39568952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533400" y="228600"/>
            <a:ext cx="7772400" cy="838200"/>
          </a:xfrm>
        </p:spPr>
        <p:txBody>
          <a:bodyPr/>
          <a:lstStyle/>
          <a:p>
            <a:r>
              <a:rPr lang="en-US" altLang="en-US" sz="3600">
                <a:solidFill>
                  <a:srgbClr val="FFFF66"/>
                </a:solidFill>
              </a:rPr>
              <a:t>Examples of Controls – “Section”</a:t>
            </a:r>
          </a:p>
        </p:txBody>
      </p:sp>
      <p:sp>
        <p:nvSpPr>
          <p:cNvPr id="3078" name="Rectangle 6"/>
          <p:cNvSpPr>
            <a:spLocks noChangeArrowheads="1"/>
          </p:cNvSpPr>
          <p:nvPr/>
        </p:nvSpPr>
        <p:spPr bwMode="auto">
          <a:xfrm>
            <a:off x="4267200" y="1355725"/>
            <a:ext cx="47244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000" b="1" dirty="0" smtClean="0">
                <a:solidFill>
                  <a:srgbClr val="FFFFFF"/>
                </a:solidFill>
                <a:effectLst>
                  <a:outerShdw blurRad="38100" dist="38100" dir="2700000" algn="tl">
                    <a:srgbClr val="000000"/>
                  </a:outerShdw>
                </a:effectLst>
              </a:rPr>
              <a:t>A “section control” exists when the geometry of a single cross section a short distance downstream from the gauge is such as to constrict the channel, or when a downward break in bed slope occurs at the cross section.</a:t>
            </a:r>
            <a:r>
              <a:rPr lang="en-US" altLang="en-US" sz="2000" dirty="0" smtClean="0">
                <a:solidFill>
                  <a:srgbClr val="FFFFFF"/>
                </a:solidFill>
                <a:effectLst>
                  <a:outerShdw blurRad="38100" dist="38100" dir="2700000" algn="tl">
                    <a:srgbClr val="000000"/>
                  </a:outerShdw>
                </a:effectLst>
              </a:rPr>
              <a:t> </a:t>
            </a:r>
          </a:p>
        </p:txBody>
      </p:sp>
      <p:pic>
        <p:nvPicPr>
          <p:cNvPr id="3079" name="Picture 7" descr="Control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886200"/>
            <a:ext cx="4038600" cy="2743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80" name="Picture 8" descr="Control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95400"/>
            <a:ext cx="3581400" cy="24526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81" name="Picture 9" descr="yellc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86200"/>
            <a:ext cx="4114800" cy="27066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07636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r>
              <a:rPr lang="en-US" altLang="en-US" sz="3600">
                <a:solidFill>
                  <a:srgbClr val="FFFF66"/>
                </a:solidFill>
              </a:rPr>
              <a:t>Examples of Controls – “Channel”</a:t>
            </a:r>
            <a:endParaRPr lang="en-US" altLang="en-US"/>
          </a:p>
        </p:txBody>
      </p:sp>
      <p:pic>
        <p:nvPicPr>
          <p:cNvPr id="5125"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b="43750"/>
          <a:stretch>
            <a:fillRect/>
          </a:stretch>
        </p:blipFill>
        <p:spPr>
          <a:xfrm>
            <a:off x="4953000" y="1371600"/>
            <a:ext cx="3429000" cy="2571750"/>
          </a:xfrm>
          <a:noFill/>
          <a:ln w="38100" cap="flat">
            <a:solidFill>
              <a:schemeClr val="tx1"/>
            </a:solidFill>
            <a:miter lim="800000"/>
            <a:headEnd type="none" w="med" len="med"/>
            <a:tailEnd type="none" w="med" len="med"/>
          </a:ln>
          <a:extLst>
            <a:ext uri="{909E8E84-426E-40DD-AFC4-6F175D3DCCD1}">
              <a14:hiddenFill xmlns:a14="http://schemas.microsoft.com/office/drawing/2010/main">
                <a:solidFill>
                  <a:schemeClr val="bg1"/>
                </a:solidFill>
              </a14:hiddenFill>
            </a:ext>
          </a:extLst>
        </p:spPr>
      </p:pic>
      <p:sp>
        <p:nvSpPr>
          <p:cNvPr id="5131" name="Rectangle 11"/>
          <p:cNvSpPr>
            <a:spLocks noChangeArrowheads="1"/>
          </p:cNvSpPr>
          <p:nvPr/>
        </p:nvSpPr>
        <p:spPr bwMode="auto">
          <a:xfrm>
            <a:off x="533400" y="1660525"/>
            <a:ext cx="4191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000" b="1" dirty="0" smtClean="0">
                <a:solidFill>
                  <a:srgbClr val="FFFFFF"/>
                </a:solidFill>
                <a:effectLst>
                  <a:outerShdw blurRad="38100" dist="38100" dir="2700000" algn="tl">
                    <a:srgbClr val="000000"/>
                  </a:outerShdw>
                </a:effectLst>
              </a:rPr>
              <a:t>A “channel control” exists when the geometry and roughness of a long reach of channel downstream from the gauging station control the relation between stage and discharge. </a:t>
            </a:r>
          </a:p>
        </p:txBody>
      </p:sp>
      <p:pic>
        <p:nvPicPr>
          <p:cNvPr id="5132" name="Picture 12" descr="straight2"/>
          <p:cNvPicPr>
            <a:picLocks noChangeAspect="1" noChangeArrowheads="1"/>
          </p:cNvPicPr>
          <p:nvPr/>
        </p:nvPicPr>
        <p:blipFill>
          <a:blip r:embed="rId4">
            <a:extLst>
              <a:ext uri="{28A0092B-C50C-407E-A947-70E740481C1C}">
                <a14:useLocalDpi xmlns:a14="http://schemas.microsoft.com/office/drawing/2010/main" val="0"/>
              </a:ext>
            </a:extLst>
          </a:blip>
          <a:srcRect b="1755"/>
          <a:stretch>
            <a:fillRect/>
          </a:stretch>
        </p:blipFill>
        <p:spPr bwMode="auto">
          <a:xfrm>
            <a:off x="4876800" y="4343400"/>
            <a:ext cx="3524250" cy="23606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3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733800"/>
            <a:ext cx="3886200" cy="2971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89174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_Mikes">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CC33"/>
      </a:hlink>
      <a:folHlink>
        <a:srgbClr val="FFFFFF"/>
      </a:folHlink>
    </a:clrScheme>
    <a:fontScheme name="16_Mik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6_Mik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6_Mik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6_Mik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6_Mik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6_Mik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6_Mik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6_Mik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7_Mikes">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CC33"/>
      </a:hlink>
      <a:folHlink>
        <a:srgbClr val="FFFFFF"/>
      </a:folHlink>
    </a:clrScheme>
    <a:fontScheme name="17_Mik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Mik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7_Mik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7_Mik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7_Mik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7_Mik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7_Mik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7_Mik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663</TotalTime>
  <Words>1140</Words>
  <Application>Microsoft Office PowerPoint</Application>
  <PresentationFormat>On-screen Show (4:3)</PresentationFormat>
  <Paragraphs>219</Paragraphs>
  <Slides>64</Slides>
  <Notes>38</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64</vt:i4>
      </vt:variant>
    </vt:vector>
  </HeadingPairs>
  <TitlesOfParts>
    <vt:vector size="71" baseType="lpstr">
      <vt:lpstr>Default Design</vt:lpstr>
      <vt:lpstr>16_Mikes</vt:lpstr>
      <vt:lpstr>17_Mikes</vt:lpstr>
      <vt:lpstr>Clouds</vt:lpstr>
      <vt:lpstr>Office Theme</vt:lpstr>
      <vt:lpstr>Textured</vt:lpstr>
      <vt:lpstr>Worksheet</vt:lpstr>
      <vt:lpstr>Introduction to Surface-Water Field Methods </vt:lpstr>
      <vt:lpstr>Streamgauge Site Selection</vt:lpstr>
      <vt:lpstr>Gauge site criteria</vt:lpstr>
      <vt:lpstr>Gauge site criteria</vt:lpstr>
      <vt:lpstr>The control is that physical feature in the channel that controls the elevation of the gauge pool</vt:lpstr>
      <vt:lpstr>Good controls are…</vt:lpstr>
      <vt:lpstr>Types of Controls</vt:lpstr>
      <vt:lpstr>Examples of Controls – “Section”</vt:lpstr>
      <vt:lpstr>Examples of Controls – “Channel”</vt:lpstr>
      <vt:lpstr>Examples of Controls – “Floodplain”</vt:lpstr>
      <vt:lpstr>Different Controls, Same Site</vt:lpstr>
      <vt:lpstr>Examples of Controls - Changes</vt:lpstr>
      <vt:lpstr>PowerPoint Presentation</vt:lpstr>
      <vt:lpstr>PowerPoint Presentation</vt:lpstr>
      <vt:lpstr>Artificial Controls</vt:lpstr>
      <vt:lpstr>Controls are important because they determine the shape of stage-discharge ratings</vt:lpstr>
      <vt:lpstr>Stage-Discharge Relation</vt:lpstr>
      <vt:lpstr>Ratings are developed by making discharge measurements</vt:lpstr>
      <vt:lpstr>Examples of rating curve shapes</vt:lpstr>
      <vt:lpstr>Gauge site criteria</vt:lpstr>
      <vt:lpstr>Gauge site selection</vt:lpstr>
      <vt:lpstr>PowerPoint Presentation</vt:lpstr>
      <vt:lpstr>PowerPoint Presentation</vt:lpstr>
      <vt:lpstr>PowerPoint Presentation</vt:lpstr>
      <vt:lpstr>PowerPoint Presentation</vt:lpstr>
      <vt:lpstr>PowerPoint Presentation</vt:lpstr>
      <vt:lpstr>PowerPoint Presentation</vt:lpstr>
      <vt:lpstr>Other Considerations</vt:lpstr>
      <vt:lpstr>Site Selection Resources</vt:lpstr>
      <vt:lpstr>Gauge Site Selection</vt:lpstr>
      <vt:lpstr>Establishing and Maintaining Datum at Streamgauging Stations  </vt:lpstr>
      <vt:lpstr>Establishing and Maintaining Datum at Gauging Stations</vt:lpstr>
      <vt:lpstr>Frequency of Levels</vt:lpstr>
      <vt:lpstr>Plan View of gauge Site</vt:lpstr>
      <vt:lpstr>PowerPoint Presentation</vt:lpstr>
      <vt:lpstr>PowerPoint Presentation</vt:lpstr>
      <vt:lpstr>PowerPoint Presentation</vt:lpstr>
      <vt:lpstr>PowerPoint Presentation</vt:lpstr>
      <vt:lpstr>Levels at Gauging Stations</vt:lpstr>
      <vt:lpstr>Streamgauging Stations</vt:lpstr>
      <vt:lpstr>Shelter built to house instruments above high water</vt:lpstr>
      <vt:lpstr>Stilling well with shaft encoder replaced by radar gauge</vt:lpstr>
      <vt:lpstr>Simple construction works fine</vt:lpstr>
      <vt:lpstr>Unless it’s too low!</vt:lpstr>
      <vt:lpstr>Modern technology allows for compact gauge installation</vt:lpstr>
      <vt:lpstr>Crest Stage Gauge records high water mark in case of gauge failure</vt:lpstr>
      <vt:lpstr>Sloping Staff Gauge for reference</vt:lpstr>
      <vt:lpstr>Cantilever –type reference gauge</vt:lpstr>
      <vt:lpstr>Remote site with limited access</vt:lpstr>
      <vt:lpstr>Estuary gauge</vt:lpstr>
      <vt:lpstr>Cableway Structure</vt:lpstr>
      <vt:lpstr>Cableway Structure Pune, Maharashtra</vt:lpstr>
      <vt:lpstr>Cableways used for high-flow and large-river measurements</vt:lpstr>
      <vt:lpstr>Built for highest expected flows</vt:lpstr>
      <vt:lpstr>Remote locations with no bridges</vt:lpstr>
      <vt:lpstr>Bank-Operated Cableway (hand powered)</vt:lpstr>
      <vt:lpstr>Bank-operated Cableway in Himachal (electric powered)</vt:lpstr>
      <vt:lpstr>PowerPoint Presentation</vt:lpstr>
      <vt:lpstr>PowerPoint Presentation</vt:lpstr>
      <vt:lpstr>Traditional Price Meter Measurement</vt:lpstr>
      <vt:lpstr>Tethered ADCP Measurement</vt:lpstr>
      <vt:lpstr>Portable Cableway</vt:lpstr>
      <vt:lpstr>Sediment and QW Sampling</vt:lpstr>
      <vt:lpstr>Questions?</vt:lpstr>
    </vt:vector>
  </TitlesOfParts>
  <Company>U.S. Geological Survey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Surface-Water Field Methods Boise, ID September 11, 2007</dc:title>
  <dc:creator>jake</dc:creator>
  <cp:lastModifiedBy>Steve Lipscomb</cp:lastModifiedBy>
  <cp:revision>70</cp:revision>
  <dcterms:created xsi:type="dcterms:W3CDTF">2007-07-30T15:40:28Z</dcterms:created>
  <dcterms:modified xsi:type="dcterms:W3CDTF">2015-04-07T17:15:38Z</dcterms:modified>
</cp:coreProperties>
</file>